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60" r:id="rId3"/>
    <p:sldId id="257" r:id="rId4"/>
    <p:sldId id="258" r:id="rId5"/>
    <p:sldId id="261" r:id="rId6"/>
    <p:sldId id="268" r:id="rId7"/>
    <p:sldId id="269" r:id="rId8"/>
    <p:sldId id="280" r:id="rId9"/>
    <p:sldId id="263" r:id="rId10"/>
    <p:sldId id="262" r:id="rId11"/>
    <p:sldId id="264" r:id="rId12"/>
    <p:sldId id="265" r:id="rId13"/>
    <p:sldId id="266" r:id="rId14"/>
    <p:sldId id="267" r:id="rId15"/>
    <p:sldId id="270" r:id="rId16"/>
    <p:sldId id="274" r:id="rId17"/>
    <p:sldId id="271" r:id="rId18"/>
    <p:sldId id="273" r:id="rId19"/>
    <p:sldId id="272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9DDB"/>
    <a:srgbClr val="700A99"/>
    <a:srgbClr val="FFD500"/>
    <a:srgbClr val="FF9CF9"/>
    <a:srgbClr val="FF6E6E"/>
    <a:srgbClr val="9BBB59"/>
    <a:srgbClr val="E76E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945" autoAdjust="0"/>
  </p:normalViewPr>
  <p:slideViewPr>
    <p:cSldViewPr snapToGrid="0">
      <p:cViewPr varScale="1">
        <p:scale>
          <a:sx n="89" d="100"/>
          <a:sy n="89" d="100"/>
        </p:scale>
        <p:origin x="259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F3083-E14F-47AB-A2A1-E87B9FE76F77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37C50F-FEB5-48E1-B95D-0C75563F6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41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7C50F-FEB5-48E1-B95D-0C75563F68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11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7C50F-FEB5-48E1-B95D-0C75563F68C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354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5E88F-5F80-56B8-F383-EAC364D36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13A0C4-8E6E-DE2E-DC5E-6C9D44BE53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2FE76A-4C46-E99E-7580-1C84065DE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6F514-D33F-D50A-1FCB-75E91F97AD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37C50F-FEB5-48E1-B95D-0C75563F68C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07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24300-EBE2-7154-1176-07BC6CB59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EFC31D-6BC2-7102-66C8-743427676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383B1-7B26-4BBB-21FE-194F97D35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AE793-126A-7AAF-6BAB-98EFDD9C7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F10C6-87CE-D6A6-6FD9-94E0444F9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67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CD17E-C73B-E7BF-92ED-4C4D9143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98EAD-A492-184C-E431-C4792A6D2F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C1C2E-7154-4ACB-B46A-07D059447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87455-8C02-DADD-45E3-155A1D9B7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05F6E-9ECC-D4C0-F98B-90C80A296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56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2D9CC0-C2F9-D81D-84DB-328F9A1A8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D8DB91-F3F6-F968-6C59-0AAA46AC9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79DF8-4886-5C62-0E7A-9F28ADB29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B6C8A-E564-7114-3033-3851F2498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9EAA2-B5F2-59F5-9876-7163FB531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532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8A6AF-BB0C-4E66-1F45-C13F18F46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317CB-7AB6-7357-345C-16FBE174D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ECF9E-8272-8242-E056-4BCC8F138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4C3BC-54F7-387D-AE0F-E5448D7C3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18233-2B5A-D7B7-CC8E-1887D15E3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23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62EEC-3310-AEA7-5625-0E9136390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619BB-73AB-E317-E0A5-1509484F6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C381D-6FCB-7CCC-6B42-42E0F8347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2343D-8CDD-E350-4D74-E815128D3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4B8DA-34A3-4BB0-7F92-C156A2342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93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5ECC6-F425-1FD6-C252-F6C54DF02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7B98B-93EB-43B7-97F8-6A4F55B87C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9161F5-5399-FDDA-0FD6-76FC8ABEB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4B25D4-81B8-4FD6-2B3E-FDF97A24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6B2F94-85AD-094D-BE3E-AF99F211C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30ACBD-9253-3BD5-CF63-0DD55C1D1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53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4F63B-55ED-7EB3-8C0D-2BC3AD6A0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ECD09-30B8-96F9-96D0-986870CFA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1BC7CE-0461-2AA4-280E-907DC405BA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04940E-FB79-90C4-51D0-7E5B50C01F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024E53-6997-59A1-28C2-B4A69779F7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BD0173-5FD6-8BFB-EDB6-6E8ED24C4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F34984-5FA7-3DB1-0AC1-985A712A0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95E370-452F-29F7-32AC-B714D4990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81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834A1-84F7-499C-E971-8B9BECCF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F854F7-715C-C7AB-2263-3EEB3B38B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91ADB7-DC76-A3E6-152D-6292DABD0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A6EFA-427D-5D0D-2FE5-CCC892856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48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DA2B7B-9A49-D5CD-C252-8CCFE02C7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9B4571-D1B8-DD34-F6E0-F70EEFE6B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E74E5-4B3F-6EDE-FCEC-F7DA543E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53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86452-7C2C-0B91-BC9D-2FC6CF0A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47013-0E0C-0254-FA41-01FFD4C50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2461E-C1CE-413A-2912-A53362579F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7339A-7189-D5BC-C8FC-106EDB825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5C480-8EEF-26BC-5359-260A59ECF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9E71D-7E29-0CB1-AEB9-0E1D1710C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731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0AEB6-A4BC-AC13-3436-13CD5534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83E1F8-9E62-40BD-F7F9-B228680A07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E0D97-CCCA-C948-FF59-554F3DCD0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C029EE-7BD9-FB6A-B950-0363B2AA0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B3B39-F8C0-C0E0-F676-7F18A0539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CCD63C-FE76-5853-9E6E-94F5BD38A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06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D5D583-EC37-5B3C-88EA-3F0668FD7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54DB2-642E-67A0-221D-2D79B896D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B6A31-9365-006C-FB0C-652836429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D61F33-6031-42AE-A75C-D67035444100}" type="datetimeFigureOut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A8529-8EA3-9E2C-BB25-80D4F3B317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FC99D-4880-CB35-36BA-310559700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80D1AB-2ADD-4690-9973-BC1CCD4EE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65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4132B-BC8E-7151-0EDB-625AA3FF4E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96494"/>
            <a:ext cx="12192000" cy="4135437"/>
          </a:xfrm>
        </p:spPr>
        <p:txBody>
          <a:bodyPr>
            <a:normAutofit/>
          </a:bodyPr>
          <a:lstStyle/>
          <a:p>
            <a:r>
              <a:rPr lang="en-US" sz="8000" b="1" dirty="0">
                <a:solidFill>
                  <a:srgbClr val="9BBB59"/>
                </a:solidFill>
                <a:latin typeface="Ravie" panose="04040805050809020602" pitchFamily="82" charset="0"/>
                <a:cs typeface="Miriam Fixed" panose="020F0502020204030204" pitchFamily="49" charset="-79"/>
              </a:rPr>
              <a:t>Comfy</a:t>
            </a:r>
            <a:r>
              <a:rPr lang="en-US" sz="8000" dirty="0">
                <a:latin typeface="Ravie" panose="04040805050809020602" pitchFamily="82" charset="0"/>
              </a:rPr>
              <a:t> </a:t>
            </a:r>
            <a:r>
              <a:rPr lang="en-US" sz="8000" dirty="0">
                <a:solidFill>
                  <a:schemeClr val="bg1"/>
                </a:solidFill>
                <a:effectLst>
                  <a:glow rad="127000">
                    <a:srgbClr val="E76E09"/>
                  </a:glow>
                </a:effectLst>
                <a:latin typeface="Ravie" panose="04040805050809020602" pitchFamily="82" charset="0"/>
              </a:rPr>
              <a:t>Week</a:t>
            </a:r>
            <a:r>
              <a:rPr lang="en-US" sz="8000" dirty="0">
                <a:latin typeface="Ravie" panose="04040805050809020602" pitchFamily="82" charset="0"/>
              </a:rPr>
              <a:t> </a:t>
            </a:r>
            <a:r>
              <a:rPr lang="en-US" sz="8000" dirty="0">
                <a:solidFill>
                  <a:srgbClr val="700A99"/>
                </a:solidFill>
                <a:latin typeface="Ravie" panose="04040805050809020602" pitchFamily="82" charset="0"/>
              </a:rPr>
              <a:t>!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8700FC0A-A579-21BB-736A-FE7B3158B0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08865"/>
            <a:ext cx="9144000" cy="2523067"/>
          </a:xfrm>
        </p:spPr>
        <p:txBody>
          <a:bodyPr>
            <a:normAutofit/>
          </a:bodyPr>
          <a:lstStyle/>
          <a:p>
            <a:r>
              <a:rPr lang="fr-FR" sz="440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Ravie" panose="04040805050809020602" pitchFamily="82" charset="0"/>
              </a:rPr>
              <a:t>Présente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  <a:latin typeface="Ravie" panose="04040805050809020602" pitchFamily="8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3D0024-6BA0-2CA8-6BC8-ED5A6DC7A5D6}"/>
              </a:ext>
            </a:extLst>
          </p:cNvPr>
          <p:cNvGrpSpPr/>
          <p:nvPr/>
        </p:nvGrpSpPr>
        <p:grpSpPr>
          <a:xfrm>
            <a:off x="2329066" y="1153733"/>
            <a:ext cx="7687118" cy="1411668"/>
            <a:chOff x="5607755" y="685028"/>
            <a:chExt cx="4261556" cy="782595"/>
          </a:xfrm>
        </p:grpSpPr>
        <p:pic>
          <p:nvPicPr>
            <p:cNvPr id="6" name="Picture 5" descr="A close up of a sign&#10;&#10;AI-generated content may be incorrect.">
              <a:extLst>
                <a:ext uri="{FF2B5EF4-FFF2-40B4-BE49-F238E27FC236}">
                  <a16:creationId xmlns:a16="http://schemas.microsoft.com/office/drawing/2014/main" id="{67DF8044-35C3-CD15-FF37-B5ACBE159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046"/>
            <a:stretch/>
          </p:blipFill>
          <p:spPr>
            <a:xfrm>
              <a:off x="7476067" y="685028"/>
              <a:ext cx="2393244" cy="782595"/>
            </a:xfrm>
            <a:prstGeom prst="rect">
              <a:avLst/>
            </a:prstGeom>
          </p:spPr>
        </p:pic>
        <p:pic>
          <p:nvPicPr>
            <p:cNvPr id="9" name="Picture 8" descr="A close up of a sign&#10;&#10;AI-generated content may be incorrect.">
              <a:extLst>
                <a:ext uri="{FF2B5EF4-FFF2-40B4-BE49-F238E27FC236}">
                  <a16:creationId xmlns:a16="http://schemas.microsoft.com/office/drawing/2014/main" id="{3AAD4619-34D1-B642-8B65-BD557F781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39" b="54221"/>
            <a:stretch/>
          </p:blipFill>
          <p:spPr>
            <a:xfrm>
              <a:off x="5607755" y="755584"/>
              <a:ext cx="2119489" cy="651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4911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AFC60-CB02-42D2-BBB3-96A4204B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machine learning / artificial intelligence model?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1A542-F056-8379-4212-FB9902C5D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 network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3E4339A-6B1A-1AED-80C0-CEEA489EF3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330" t="33397" r="44647" b="38105"/>
          <a:stretch/>
        </p:blipFill>
        <p:spPr>
          <a:xfrm>
            <a:off x="2040028" y="2505075"/>
            <a:ext cx="2761161" cy="368458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D683F4-9949-B87E-AAD9-C2DA3260EF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Big network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CE30D1-5271-EC9A-2CBD-87FE0BF9EBA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5928" t="5776" r="40009" b="10436"/>
          <a:stretch/>
        </p:blipFill>
        <p:spPr>
          <a:xfrm>
            <a:off x="7636470" y="2505075"/>
            <a:ext cx="2254648" cy="368458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047107-C3A6-B0DF-DBDF-D68BAA9E6B02}"/>
              </a:ext>
            </a:extLst>
          </p:cNvPr>
          <p:cNvSpPr txBox="1"/>
          <p:nvPr/>
        </p:nvSpPr>
        <p:spPr>
          <a:xfrm>
            <a:off x="2040028" y="6189663"/>
            <a:ext cx="2291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 Low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compute cost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 Low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“intelligence”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AA5E4B-B289-4C27-225B-E86FEDC0DC5F}"/>
              </a:ext>
            </a:extLst>
          </p:cNvPr>
          <p:cNvSpPr txBox="1"/>
          <p:nvPr/>
        </p:nvSpPr>
        <p:spPr>
          <a:xfrm>
            <a:off x="7636470" y="6189662"/>
            <a:ext cx="2345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 High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“intelligence”</a:t>
            </a: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 High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compute cost</a:t>
            </a:r>
          </a:p>
        </p:txBody>
      </p:sp>
    </p:spTree>
    <p:extLst>
      <p:ext uri="{BB962C8B-B14F-4D97-AF65-F5344CB8AC3E}">
        <p14:creationId xmlns:p14="http://schemas.microsoft.com/office/powerpoint/2010/main" val="400221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392BB-63BA-1740-BAB3-D4E5C3B03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images vs Meaningful images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EC44F69-FC4D-5E6B-09FC-1689DCD48A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4131563"/>
            <a:ext cx="12192000" cy="2438400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FC2CAC7-8230-9C09-7B91-17783E496A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1690688"/>
            <a:ext cx="12192000" cy="2435932"/>
          </a:xfrm>
        </p:spPr>
      </p:pic>
    </p:spTree>
    <p:extLst>
      <p:ext uri="{BB962C8B-B14F-4D97-AF65-F5344CB8AC3E}">
        <p14:creationId xmlns:p14="http://schemas.microsoft.com/office/powerpoint/2010/main" val="3635544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C02D6-7A80-6EE9-24B0-0AF7F3EDF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of images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04F5526-0F12-4971-8FA8-8AEC158811E9}"/>
              </a:ext>
            </a:extLst>
          </p:cNvPr>
          <p:cNvSpPr/>
          <p:nvPr/>
        </p:nvSpPr>
        <p:spPr>
          <a:xfrm>
            <a:off x="838199" y="1690688"/>
            <a:ext cx="9558339" cy="4224337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53A505-B569-6630-3484-2DC767B966BD}"/>
                  </a:ext>
                </a:extLst>
              </p:cNvPr>
              <p:cNvSpPr txBox="1"/>
              <p:nvPr/>
            </p:nvSpPr>
            <p:spPr>
              <a:xfrm>
                <a:off x="9010650" y="1027906"/>
                <a:ext cx="3106300" cy="1391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𝟐𝟓𝟔</m:t>
                          </m:r>
                        </m:e>
                        <m:sup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𝟓𝟏𝟐</m:t>
                          </m:r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fr-FR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𝟓𝟏𝟐</m:t>
                          </m:r>
                        </m:sup>
                      </m:sSup>
                    </m:oMath>
                  </m:oMathPara>
                </a14:m>
                <a:endParaRPr lang="fr-FR" sz="3200" b="1" dirty="0">
                  <a:solidFill>
                    <a:schemeClr val="accent1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32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p>
                        <m:sSupPr>
                          <m:ctrlPr>
                            <a:rPr lang="en-US" sz="32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𝟏𝟖𝟖𝟕𝟒𝟑𝟓</m:t>
                          </m:r>
                        </m:sup>
                      </m:sSup>
                    </m:oMath>
                  </m:oMathPara>
                </a14:m>
                <a:endParaRPr lang="en-US" sz="3200" b="1" dirty="0">
                  <a:solidFill>
                    <a:schemeClr val="accent1"/>
                  </a:solidFill>
                </a:endParaRPr>
              </a:p>
              <a:p>
                <a:r>
                  <a:rPr lang="en-US" i="1" dirty="0">
                    <a:solidFill>
                      <a:schemeClr val="accent1"/>
                    </a:solidFill>
                  </a:rPr>
                  <a:t>(all possible 512x512 images)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53A505-B569-6630-3484-2DC767B966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0650" y="1027906"/>
                <a:ext cx="3106300" cy="1391150"/>
              </a:xfrm>
              <a:prstGeom prst="rect">
                <a:avLst/>
              </a:prstGeom>
              <a:blipFill>
                <a:blip r:embed="rId2"/>
                <a:stretch>
                  <a:fillRect l="-1569" r="-784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-form: Shape 5">
            <a:extLst>
              <a:ext uri="{FF2B5EF4-FFF2-40B4-BE49-F238E27FC236}">
                <a16:creationId xmlns:a16="http://schemas.microsoft.com/office/drawing/2014/main" id="{5209BE85-54D1-EE63-CA94-068F188CC76A}"/>
              </a:ext>
            </a:extLst>
          </p:cNvPr>
          <p:cNvSpPr/>
          <p:nvPr/>
        </p:nvSpPr>
        <p:spPr>
          <a:xfrm>
            <a:off x="7947554" y="1371599"/>
            <a:ext cx="1386946" cy="561975"/>
          </a:xfrm>
          <a:custGeom>
            <a:avLst/>
            <a:gdLst>
              <a:gd name="connsiteX0" fmla="*/ 600075 w 600075"/>
              <a:gd name="connsiteY0" fmla="*/ 0 h 676275"/>
              <a:gd name="connsiteX1" fmla="*/ 271463 w 600075"/>
              <a:gd name="connsiteY1" fmla="*/ 276225 h 676275"/>
              <a:gd name="connsiteX2" fmla="*/ 0 w 600075"/>
              <a:gd name="connsiteY2" fmla="*/ 676275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075" h="676275">
                <a:moveTo>
                  <a:pt x="600075" y="0"/>
                </a:moveTo>
                <a:cubicBezTo>
                  <a:pt x="485775" y="81756"/>
                  <a:pt x="371475" y="163513"/>
                  <a:pt x="271463" y="276225"/>
                </a:cubicBezTo>
                <a:cubicBezTo>
                  <a:pt x="171450" y="388938"/>
                  <a:pt x="85725" y="532606"/>
                  <a:pt x="0" y="676275"/>
                </a:cubicBezTo>
              </a:path>
            </a:pathLst>
          </a:custGeom>
          <a:noFill/>
          <a:ln w="762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B44B64E-6D2E-A539-C220-79D3D3F01AC3}"/>
              </a:ext>
            </a:extLst>
          </p:cNvPr>
          <p:cNvSpPr/>
          <p:nvPr/>
        </p:nvSpPr>
        <p:spPr>
          <a:xfrm>
            <a:off x="7747530" y="4129086"/>
            <a:ext cx="200024" cy="161925"/>
          </a:xfrm>
          <a:prstGeom prst="ellipse">
            <a:avLst/>
          </a:prstGeom>
          <a:ln>
            <a:solidFill>
              <a:srgbClr val="700A99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-form: Shape 7">
            <a:extLst>
              <a:ext uri="{FF2B5EF4-FFF2-40B4-BE49-F238E27FC236}">
                <a16:creationId xmlns:a16="http://schemas.microsoft.com/office/drawing/2014/main" id="{968D4C37-44D4-A8A7-82BE-26C8AF079389}"/>
              </a:ext>
            </a:extLst>
          </p:cNvPr>
          <p:cNvSpPr/>
          <p:nvPr/>
        </p:nvSpPr>
        <p:spPr>
          <a:xfrm flipV="1">
            <a:off x="7910513" y="4291011"/>
            <a:ext cx="1100137" cy="1243014"/>
          </a:xfrm>
          <a:custGeom>
            <a:avLst/>
            <a:gdLst>
              <a:gd name="connsiteX0" fmla="*/ 600075 w 600075"/>
              <a:gd name="connsiteY0" fmla="*/ 0 h 676275"/>
              <a:gd name="connsiteX1" fmla="*/ 271463 w 600075"/>
              <a:gd name="connsiteY1" fmla="*/ 276225 h 676275"/>
              <a:gd name="connsiteX2" fmla="*/ 0 w 600075"/>
              <a:gd name="connsiteY2" fmla="*/ 676275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0075" h="676275">
                <a:moveTo>
                  <a:pt x="600075" y="0"/>
                </a:moveTo>
                <a:cubicBezTo>
                  <a:pt x="485775" y="81756"/>
                  <a:pt x="371475" y="163513"/>
                  <a:pt x="271463" y="276225"/>
                </a:cubicBezTo>
                <a:cubicBezTo>
                  <a:pt x="171450" y="388938"/>
                  <a:pt x="85725" y="532606"/>
                  <a:pt x="0" y="676275"/>
                </a:cubicBezTo>
              </a:path>
            </a:pathLst>
          </a:custGeom>
          <a:noFill/>
          <a:ln w="76200">
            <a:solidFill>
              <a:srgbClr val="700A99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817BA5-26BB-B158-F5D3-1DAE42EACB14}"/>
              </a:ext>
            </a:extLst>
          </p:cNvPr>
          <p:cNvSpPr txBox="1"/>
          <p:nvPr/>
        </p:nvSpPr>
        <p:spPr>
          <a:xfrm>
            <a:off x="8943451" y="5385742"/>
            <a:ext cx="3115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700A99"/>
                </a:solidFill>
              </a:rPr>
              <a:t>“Meaningful” images</a:t>
            </a:r>
          </a:p>
        </p:txBody>
      </p:sp>
    </p:spTree>
    <p:extLst>
      <p:ext uri="{BB962C8B-B14F-4D97-AF65-F5344CB8AC3E}">
        <p14:creationId xmlns:p14="http://schemas.microsoft.com/office/powerpoint/2010/main" val="3198624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22F6DD-0D86-6ABA-66CA-49B05C946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</a:t>
            </a:r>
            <a:r>
              <a:rPr lang="en-US" dirty="0"/>
              <a:t>ariational </a:t>
            </a:r>
            <a:r>
              <a:rPr lang="en-US" b="1" dirty="0"/>
              <a:t>A</a:t>
            </a:r>
            <a:r>
              <a:rPr lang="en-US" dirty="0"/>
              <a:t>uto </a:t>
            </a:r>
            <a:r>
              <a:rPr lang="en-US" b="1" dirty="0"/>
              <a:t>E</a:t>
            </a:r>
            <a:r>
              <a:rPr lang="en-US" dirty="0"/>
              <a:t>ncoder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0A1464-8DEF-29CE-F650-7B165CAF95DA}"/>
              </a:ext>
            </a:extLst>
          </p:cNvPr>
          <p:cNvGrpSpPr/>
          <p:nvPr/>
        </p:nvGrpSpPr>
        <p:grpSpPr>
          <a:xfrm>
            <a:off x="5572125" y="3245677"/>
            <a:ext cx="6296026" cy="2155301"/>
            <a:chOff x="561975" y="3380581"/>
            <a:chExt cx="5648325" cy="193357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2932A12-A518-1632-4649-2CC92A290EC6}"/>
                </a:ext>
              </a:extLst>
            </p:cNvPr>
            <p:cNvGrpSpPr/>
            <p:nvPr/>
          </p:nvGrpSpPr>
          <p:grpSpPr>
            <a:xfrm>
              <a:off x="1949560" y="3380581"/>
              <a:ext cx="2873154" cy="1933575"/>
              <a:chOff x="1949560" y="3380581"/>
              <a:chExt cx="2873154" cy="1933575"/>
            </a:xfrm>
          </p:grpSpPr>
          <p:pic>
            <p:nvPicPr>
              <p:cNvPr id="5" name="Content Placeholder 10">
                <a:extLst>
                  <a:ext uri="{FF2B5EF4-FFF2-40B4-BE49-F238E27FC236}">
                    <a16:creationId xmlns:a16="http://schemas.microsoft.com/office/drawing/2014/main" id="{1697C362-6F30-3E91-6502-6FC455D69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45330" t="33397" r="44647" b="38105"/>
              <a:stretch/>
            </p:blipFill>
            <p:spPr>
              <a:xfrm>
                <a:off x="2784438" y="3544442"/>
                <a:ext cx="1203398" cy="1605854"/>
              </a:xfrm>
              <a:prstGeom prst="rect">
                <a:avLst/>
              </a:prstGeom>
            </p:spPr>
          </p:pic>
          <p:sp>
            <p:nvSpPr>
              <p:cNvPr id="7" name="Trapezium 6">
                <a:extLst>
                  <a:ext uri="{FF2B5EF4-FFF2-40B4-BE49-F238E27FC236}">
                    <a16:creationId xmlns:a16="http://schemas.microsoft.com/office/drawing/2014/main" id="{A9F9524B-25F6-0989-650A-394C0BD57C60}"/>
                  </a:ext>
                </a:extLst>
              </p:cNvPr>
              <p:cNvSpPr/>
              <p:nvPr/>
            </p:nvSpPr>
            <p:spPr>
              <a:xfrm rot="5400000">
                <a:off x="1401756" y="3928385"/>
                <a:ext cx="1933575" cy="837968"/>
              </a:xfrm>
              <a:prstGeom prst="trapezoid">
                <a:avLst/>
              </a:prstGeom>
              <a:solidFill>
                <a:srgbClr val="FF6E6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(encode)</a:t>
                </a:r>
              </a:p>
            </p:txBody>
          </p:sp>
          <p:sp>
            <p:nvSpPr>
              <p:cNvPr id="9" name="Trapezium 8">
                <a:extLst>
                  <a:ext uri="{FF2B5EF4-FFF2-40B4-BE49-F238E27FC236}">
                    <a16:creationId xmlns:a16="http://schemas.microsoft.com/office/drawing/2014/main" id="{99D7AA0C-82D0-A677-7B30-0C4090122344}"/>
                  </a:ext>
                </a:extLst>
              </p:cNvPr>
              <p:cNvSpPr/>
              <p:nvPr/>
            </p:nvSpPr>
            <p:spPr>
              <a:xfrm rot="16200000">
                <a:off x="3436942" y="3928385"/>
                <a:ext cx="1933575" cy="837968"/>
              </a:xfrm>
              <a:prstGeom prst="trapezoid">
                <a:avLst/>
              </a:prstGeom>
              <a:solidFill>
                <a:srgbClr val="FF6E6E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(decode)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F20134E-B551-9F87-11FB-BF89C23389EF}"/>
                </a:ext>
              </a:extLst>
            </p:cNvPr>
            <p:cNvSpPr/>
            <p:nvPr/>
          </p:nvSpPr>
          <p:spPr>
            <a:xfrm>
              <a:off x="561975" y="3771107"/>
              <a:ext cx="1152525" cy="1152525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 image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D926E9E-B866-6734-8560-E7CCB4200503}"/>
                </a:ext>
              </a:extLst>
            </p:cNvPr>
            <p:cNvSpPr/>
            <p:nvPr/>
          </p:nvSpPr>
          <p:spPr>
            <a:xfrm>
              <a:off x="5057775" y="3771107"/>
              <a:ext cx="1152525" cy="1152525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 image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2744B5-FF3C-4327-00B4-AC328DC60F67}"/>
              </a:ext>
            </a:extLst>
          </p:cNvPr>
          <p:cNvGrpSpPr/>
          <p:nvPr/>
        </p:nvGrpSpPr>
        <p:grpSpPr>
          <a:xfrm>
            <a:off x="323849" y="3114220"/>
            <a:ext cx="4365922" cy="2418217"/>
            <a:chOff x="759229" y="3288841"/>
            <a:chExt cx="3916780" cy="2169444"/>
          </a:xfrm>
        </p:grpSpPr>
        <p:pic>
          <p:nvPicPr>
            <p:cNvPr id="6" name="Content Placeholder 8">
              <a:extLst>
                <a:ext uri="{FF2B5EF4-FFF2-40B4-BE49-F238E27FC236}">
                  <a16:creationId xmlns:a16="http://schemas.microsoft.com/office/drawing/2014/main" id="{A1C7E974-5A55-CECE-2404-CC271F3C4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35928" t="5776" r="40009" b="10436"/>
            <a:stretch/>
          </p:blipFill>
          <p:spPr>
            <a:xfrm>
              <a:off x="2053863" y="3288841"/>
              <a:ext cx="1327512" cy="216944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2B83DCF-0FE6-FFB1-2C18-59A590AE16D7}"/>
                </a:ext>
              </a:extLst>
            </p:cNvPr>
            <p:cNvSpPr/>
            <p:nvPr/>
          </p:nvSpPr>
          <p:spPr>
            <a:xfrm>
              <a:off x="759229" y="3797301"/>
              <a:ext cx="1152525" cy="1152525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 image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E9CF9C0-AC79-535A-52F3-6ACBCBA9EE25}"/>
                </a:ext>
              </a:extLst>
            </p:cNvPr>
            <p:cNvSpPr/>
            <p:nvPr/>
          </p:nvSpPr>
          <p:spPr>
            <a:xfrm>
              <a:off x="3523484" y="3797301"/>
              <a:ext cx="1152525" cy="1152525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 image</a:t>
              </a: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9D3EC89-195D-AA16-EE1A-1E0DE66E6973}"/>
              </a:ext>
            </a:extLst>
          </p:cNvPr>
          <p:cNvCxnSpPr>
            <a:cxnSpLocks/>
          </p:cNvCxnSpPr>
          <p:nvPr/>
        </p:nvCxnSpPr>
        <p:spPr>
          <a:xfrm>
            <a:off x="5129998" y="1990725"/>
            <a:ext cx="61913" cy="486727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ACE0AEB-428E-2085-26C4-03583F00A350}"/>
              </a:ext>
            </a:extLst>
          </p:cNvPr>
          <p:cNvSpPr txBox="1"/>
          <p:nvPr/>
        </p:nvSpPr>
        <p:spPr>
          <a:xfrm>
            <a:off x="1339213" y="5743576"/>
            <a:ext cx="2335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Image-space network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6A969C-444B-C759-1F02-FAFAB4D44928}"/>
              </a:ext>
            </a:extLst>
          </p:cNvPr>
          <p:cNvSpPr txBox="1"/>
          <p:nvPr/>
        </p:nvSpPr>
        <p:spPr>
          <a:xfrm>
            <a:off x="7543275" y="5743576"/>
            <a:ext cx="2353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Latent-space network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C9A9459-3ED1-98DA-A7AB-733A073E9245}"/>
              </a:ext>
            </a:extLst>
          </p:cNvPr>
          <p:cNvCxnSpPr>
            <a:cxnSpLocks/>
          </p:cNvCxnSpPr>
          <p:nvPr/>
        </p:nvCxnSpPr>
        <p:spPr>
          <a:xfrm flipV="1">
            <a:off x="2506808" y="5532437"/>
            <a:ext cx="0" cy="21113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D7F8047-C0F5-E566-5E25-0DD6AC653E91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8720135" y="5176838"/>
            <a:ext cx="1" cy="56673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34C3806-5CBB-742C-1E33-427BCCE0B552}"/>
              </a:ext>
            </a:extLst>
          </p:cNvPr>
          <p:cNvSpPr txBox="1"/>
          <p:nvPr/>
        </p:nvSpPr>
        <p:spPr>
          <a:xfrm>
            <a:off x="8422104" y="2689664"/>
            <a:ext cx="596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VAE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BE75708-9413-3C70-CF13-3759253B8599}"/>
              </a:ext>
            </a:extLst>
          </p:cNvPr>
          <p:cNvCxnSpPr>
            <a:cxnSpLocks/>
            <a:stCxn id="32" idx="3"/>
            <a:endCxn id="9" idx="3"/>
          </p:cNvCxnSpPr>
          <p:nvPr/>
        </p:nvCxnSpPr>
        <p:spPr>
          <a:xfrm>
            <a:off x="9018165" y="2874330"/>
            <a:ext cx="836254" cy="48810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AB7BEBB-48B8-10E4-39F4-056A4CEA8389}"/>
              </a:ext>
            </a:extLst>
          </p:cNvPr>
          <p:cNvCxnSpPr>
            <a:cxnSpLocks/>
            <a:stCxn id="32" idx="1"/>
            <a:endCxn id="7" idx="1"/>
          </p:cNvCxnSpPr>
          <p:nvPr/>
        </p:nvCxnSpPr>
        <p:spPr>
          <a:xfrm flipH="1">
            <a:off x="7585854" y="2874330"/>
            <a:ext cx="836250" cy="48810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88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5517D-7DAD-880E-49C5-3F5497624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E44B78-E01C-EEC8-6375-BC3CC78C2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</a:t>
            </a:r>
            <a:r>
              <a:rPr lang="en-US" dirty="0"/>
              <a:t>ariational </a:t>
            </a:r>
            <a:r>
              <a:rPr lang="en-US" b="1" dirty="0"/>
              <a:t>A</a:t>
            </a:r>
            <a:r>
              <a:rPr lang="en-US" dirty="0"/>
              <a:t>uto </a:t>
            </a:r>
            <a:r>
              <a:rPr lang="en-US" b="1" dirty="0"/>
              <a:t>E</a:t>
            </a:r>
            <a:r>
              <a:rPr lang="en-US" dirty="0"/>
              <a:t>ncoder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493C5A3-46FE-EC36-B022-18E28E299FE4}"/>
              </a:ext>
            </a:extLst>
          </p:cNvPr>
          <p:cNvCxnSpPr>
            <a:cxnSpLocks/>
          </p:cNvCxnSpPr>
          <p:nvPr/>
        </p:nvCxnSpPr>
        <p:spPr>
          <a:xfrm>
            <a:off x="5129998" y="1990725"/>
            <a:ext cx="61913" cy="486727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5C0FD0D-F192-B617-DBEF-718146C7BEF5}"/>
              </a:ext>
            </a:extLst>
          </p:cNvPr>
          <p:cNvSpPr txBox="1"/>
          <p:nvPr/>
        </p:nvSpPr>
        <p:spPr>
          <a:xfrm>
            <a:off x="1405505" y="5743576"/>
            <a:ext cx="2335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Image-space network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4412AE-C50D-F0D3-EF64-5032EB0076FC}"/>
              </a:ext>
            </a:extLst>
          </p:cNvPr>
          <p:cNvSpPr txBox="1"/>
          <p:nvPr/>
        </p:nvSpPr>
        <p:spPr>
          <a:xfrm>
            <a:off x="7503902" y="5743576"/>
            <a:ext cx="2353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Latent-space network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4D2FB38-FC89-12A9-BFCB-A4FE81EC6086}"/>
              </a:ext>
            </a:extLst>
          </p:cNvPr>
          <p:cNvCxnSpPr>
            <a:cxnSpLocks/>
          </p:cNvCxnSpPr>
          <p:nvPr/>
        </p:nvCxnSpPr>
        <p:spPr>
          <a:xfrm flipV="1">
            <a:off x="2573100" y="4982283"/>
            <a:ext cx="0" cy="76129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E7515BE-1493-8BD1-DEB8-BCCA07BFD14A}"/>
              </a:ext>
            </a:extLst>
          </p:cNvPr>
          <p:cNvCxnSpPr>
            <a:cxnSpLocks/>
          </p:cNvCxnSpPr>
          <p:nvPr/>
        </p:nvCxnSpPr>
        <p:spPr>
          <a:xfrm flipV="1">
            <a:off x="8680762" y="4926996"/>
            <a:ext cx="0" cy="81658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904178D-A7D1-A0AA-B6B4-6147F868707D}"/>
              </a:ext>
            </a:extLst>
          </p:cNvPr>
          <p:cNvGrpSpPr/>
          <p:nvPr/>
        </p:nvGrpSpPr>
        <p:grpSpPr>
          <a:xfrm>
            <a:off x="65523" y="3866441"/>
            <a:ext cx="5015155" cy="1115842"/>
            <a:chOff x="67088" y="3765407"/>
            <a:chExt cx="5015155" cy="111584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74601E7-67F7-F52A-A651-811CA533CD00}"/>
                </a:ext>
              </a:extLst>
            </p:cNvPr>
            <p:cNvSpPr/>
            <p:nvPr/>
          </p:nvSpPr>
          <p:spPr>
            <a:xfrm>
              <a:off x="67088" y="3962808"/>
              <a:ext cx="721042" cy="721044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Input image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61F65A-64DD-6D06-E122-5BED6962E1E6}"/>
                </a:ext>
              </a:extLst>
            </p:cNvPr>
            <p:cNvSpPr/>
            <p:nvPr/>
          </p:nvSpPr>
          <p:spPr>
            <a:xfrm>
              <a:off x="4361201" y="3962806"/>
              <a:ext cx="721042" cy="721044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Output image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773A5EE-1D38-786A-098E-D29097503C2E}"/>
                </a:ext>
              </a:extLst>
            </p:cNvPr>
            <p:cNvGrpSpPr/>
            <p:nvPr/>
          </p:nvGrpSpPr>
          <p:grpSpPr>
            <a:xfrm>
              <a:off x="835885" y="3765407"/>
              <a:ext cx="3477560" cy="1115842"/>
              <a:chOff x="835885" y="3765407"/>
              <a:chExt cx="3477560" cy="1115842"/>
            </a:xfrm>
          </p:grpSpPr>
          <p:pic>
            <p:nvPicPr>
              <p:cNvPr id="6" name="Content Placeholder 8">
                <a:extLst>
                  <a:ext uri="{FF2B5EF4-FFF2-40B4-BE49-F238E27FC236}">
                    <a16:creationId xmlns:a16="http://schemas.microsoft.com/office/drawing/2014/main" id="{9D08BB9C-6216-91C5-D39D-FEB5F7F27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5928" t="5776" r="40009" b="10436"/>
              <a:stretch/>
            </p:blipFill>
            <p:spPr>
              <a:xfrm flipH="1">
                <a:off x="1534575" y="3765407"/>
                <a:ext cx="682800" cy="1115842"/>
              </a:xfrm>
              <a:prstGeom prst="rect">
                <a:avLst/>
              </a:prstGeom>
            </p:spPr>
          </p:pic>
          <p:pic>
            <p:nvPicPr>
              <p:cNvPr id="2" name="Content Placeholder 8">
                <a:extLst>
                  <a:ext uri="{FF2B5EF4-FFF2-40B4-BE49-F238E27FC236}">
                    <a16:creationId xmlns:a16="http://schemas.microsoft.com/office/drawing/2014/main" id="{5891B08C-AE76-D2FB-9F22-9D5BEB3CD1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5928" t="5776" r="40009" b="10436"/>
              <a:stretch/>
            </p:blipFill>
            <p:spPr>
              <a:xfrm>
                <a:off x="835885" y="3765407"/>
                <a:ext cx="682800" cy="1115842"/>
              </a:xfrm>
              <a:prstGeom prst="rect">
                <a:avLst/>
              </a:prstGeom>
            </p:spPr>
          </p:pic>
          <p:pic>
            <p:nvPicPr>
              <p:cNvPr id="3" name="Content Placeholder 8">
                <a:extLst>
                  <a:ext uri="{FF2B5EF4-FFF2-40B4-BE49-F238E27FC236}">
                    <a16:creationId xmlns:a16="http://schemas.microsoft.com/office/drawing/2014/main" id="{A1840C2E-3FAA-2642-F017-F918C918BB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5928" t="5776" r="40009" b="10436"/>
              <a:stretch/>
            </p:blipFill>
            <p:spPr>
              <a:xfrm flipH="1">
                <a:off x="2233265" y="3765407"/>
                <a:ext cx="682800" cy="1115842"/>
              </a:xfrm>
              <a:prstGeom prst="rect">
                <a:avLst/>
              </a:prstGeom>
            </p:spPr>
          </p:pic>
          <p:pic>
            <p:nvPicPr>
              <p:cNvPr id="8" name="Content Placeholder 8">
                <a:extLst>
                  <a:ext uri="{FF2B5EF4-FFF2-40B4-BE49-F238E27FC236}">
                    <a16:creationId xmlns:a16="http://schemas.microsoft.com/office/drawing/2014/main" id="{BCE65111-F6FE-9831-0B76-C0E71100ED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5928" t="5776" r="40009" b="10436"/>
              <a:stretch/>
            </p:blipFill>
            <p:spPr>
              <a:xfrm flipH="1">
                <a:off x="2931955" y="3765407"/>
                <a:ext cx="682800" cy="1115842"/>
              </a:xfrm>
              <a:prstGeom prst="rect">
                <a:avLst/>
              </a:prstGeom>
            </p:spPr>
          </p:pic>
          <p:pic>
            <p:nvPicPr>
              <p:cNvPr id="19" name="Content Placeholder 8">
                <a:extLst>
                  <a:ext uri="{FF2B5EF4-FFF2-40B4-BE49-F238E27FC236}">
                    <a16:creationId xmlns:a16="http://schemas.microsoft.com/office/drawing/2014/main" id="{D7655278-D3ED-3A25-89F3-599B6F025D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35928" t="5776" r="40009" b="10436"/>
              <a:stretch/>
            </p:blipFill>
            <p:spPr>
              <a:xfrm flipH="1">
                <a:off x="3630645" y="3765407"/>
                <a:ext cx="682800" cy="1115842"/>
              </a:xfrm>
              <a:prstGeom prst="rect">
                <a:avLst/>
              </a:prstGeom>
            </p:spPr>
          </p:pic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2F59F07-9591-BFBF-9595-48CF8328DC01}"/>
              </a:ext>
            </a:extLst>
          </p:cNvPr>
          <p:cNvGrpSpPr/>
          <p:nvPr/>
        </p:nvGrpSpPr>
        <p:grpSpPr>
          <a:xfrm>
            <a:off x="5251086" y="3764294"/>
            <a:ext cx="6859353" cy="1320136"/>
            <a:chOff x="5265559" y="3912122"/>
            <a:chExt cx="6859353" cy="1320136"/>
          </a:xfrm>
        </p:grpSpPr>
        <p:sp>
          <p:nvSpPr>
            <p:cNvPr id="7" name="Trapezium 6">
              <a:extLst>
                <a:ext uri="{FF2B5EF4-FFF2-40B4-BE49-F238E27FC236}">
                  <a16:creationId xmlns:a16="http://schemas.microsoft.com/office/drawing/2014/main" id="{026AE31F-D7AE-58D0-038D-89DAB1B56BDE}"/>
                </a:ext>
              </a:extLst>
            </p:cNvPr>
            <p:cNvSpPr/>
            <p:nvPr/>
          </p:nvSpPr>
          <p:spPr>
            <a:xfrm rot="5400000">
              <a:off x="5734817" y="4286132"/>
              <a:ext cx="1320134" cy="572116"/>
            </a:xfrm>
            <a:prstGeom prst="trapezoid">
              <a:avLst/>
            </a:prstGeom>
            <a:solidFill>
              <a:srgbClr val="FF6E6E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(encode)</a:t>
              </a:r>
            </a:p>
          </p:txBody>
        </p:sp>
        <p:sp>
          <p:nvSpPr>
            <p:cNvPr id="9" name="Trapezium 8">
              <a:extLst>
                <a:ext uri="{FF2B5EF4-FFF2-40B4-BE49-F238E27FC236}">
                  <a16:creationId xmlns:a16="http://schemas.microsoft.com/office/drawing/2014/main" id="{F588A5E1-78AF-7D84-E30E-9484912D303D}"/>
                </a:ext>
              </a:extLst>
            </p:cNvPr>
            <p:cNvSpPr/>
            <p:nvPr/>
          </p:nvSpPr>
          <p:spPr>
            <a:xfrm rot="16200000">
              <a:off x="10335519" y="4286131"/>
              <a:ext cx="1320136" cy="572118"/>
            </a:xfrm>
            <a:prstGeom prst="trapezoid">
              <a:avLst/>
            </a:prstGeom>
            <a:solidFill>
              <a:srgbClr val="FF6E6E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(decode)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769CA27-02CB-9D9F-BA0F-1FE8A2379287}"/>
                </a:ext>
              </a:extLst>
            </p:cNvPr>
            <p:cNvSpPr/>
            <p:nvPr/>
          </p:nvSpPr>
          <p:spPr>
            <a:xfrm>
              <a:off x="5265559" y="4211668"/>
              <a:ext cx="721044" cy="721044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Input image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B23C3A1-5FC4-2DA3-91FA-748D3C1AA560}"/>
                </a:ext>
              </a:extLst>
            </p:cNvPr>
            <p:cNvSpPr/>
            <p:nvPr/>
          </p:nvSpPr>
          <p:spPr>
            <a:xfrm>
              <a:off x="11403868" y="4211668"/>
              <a:ext cx="721044" cy="721044"/>
            </a:xfrm>
            <a:prstGeom prst="rect">
              <a:avLst/>
            </a:prstGeom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Output image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9F65B5A-B607-FF8D-EC2E-EE142468E4F5}"/>
                </a:ext>
              </a:extLst>
            </p:cNvPr>
            <p:cNvGrpSpPr/>
            <p:nvPr/>
          </p:nvGrpSpPr>
          <p:grpSpPr>
            <a:xfrm>
              <a:off x="6803165" y="4064794"/>
              <a:ext cx="3784140" cy="1014792"/>
              <a:chOff x="6717828" y="4067175"/>
              <a:chExt cx="3784140" cy="1014792"/>
            </a:xfrm>
          </p:grpSpPr>
          <p:pic>
            <p:nvPicPr>
              <p:cNvPr id="5" name="Content Placeholder 10">
                <a:extLst>
                  <a:ext uri="{FF2B5EF4-FFF2-40B4-BE49-F238E27FC236}">
                    <a16:creationId xmlns:a16="http://schemas.microsoft.com/office/drawing/2014/main" id="{B7BBF38A-11E2-C96B-182A-8883D70B8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5330" t="33397" r="44647" b="38105"/>
              <a:stretch/>
            </p:blipFill>
            <p:spPr>
              <a:xfrm>
                <a:off x="6717828" y="4067175"/>
                <a:ext cx="756898" cy="1010030"/>
              </a:xfrm>
              <a:prstGeom prst="rect">
                <a:avLst/>
              </a:prstGeom>
            </p:spPr>
          </p:pic>
          <p:pic>
            <p:nvPicPr>
              <p:cNvPr id="28" name="Content Placeholder 10">
                <a:extLst>
                  <a:ext uri="{FF2B5EF4-FFF2-40B4-BE49-F238E27FC236}">
                    <a16:creationId xmlns:a16="http://schemas.microsoft.com/office/drawing/2014/main" id="{E6FA2C66-5897-E889-C831-45D6A67D61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5330" t="33397" r="44647" b="38105"/>
              <a:stretch/>
            </p:blipFill>
            <p:spPr>
              <a:xfrm>
                <a:off x="7474551" y="4067175"/>
                <a:ext cx="756898" cy="1010030"/>
              </a:xfrm>
              <a:prstGeom prst="rect">
                <a:avLst/>
              </a:prstGeom>
            </p:spPr>
          </p:pic>
          <p:pic>
            <p:nvPicPr>
              <p:cNvPr id="29" name="Content Placeholder 10">
                <a:extLst>
                  <a:ext uri="{FF2B5EF4-FFF2-40B4-BE49-F238E27FC236}">
                    <a16:creationId xmlns:a16="http://schemas.microsoft.com/office/drawing/2014/main" id="{A704E6D6-8F25-EEF4-EF5B-D9A732735F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5330" t="33397" r="44647" b="38105"/>
              <a:stretch/>
            </p:blipFill>
            <p:spPr>
              <a:xfrm>
                <a:off x="8231449" y="4067175"/>
                <a:ext cx="756898" cy="1010030"/>
              </a:xfrm>
              <a:prstGeom prst="rect">
                <a:avLst/>
              </a:prstGeom>
            </p:spPr>
          </p:pic>
          <p:pic>
            <p:nvPicPr>
              <p:cNvPr id="30" name="Content Placeholder 10">
                <a:extLst>
                  <a:ext uri="{FF2B5EF4-FFF2-40B4-BE49-F238E27FC236}">
                    <a16:creationId xmlns:a16="http://schemas.microsoft.com/office/drawing/2014/main" id="{BB7A6AC9-6980-5EE3-B2BF-99CA7BAF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5330" t="33397" r="44647" b="38105"/>
              <a:stretch/>
            </p:blipFill>
            <p:spPr>
              <a:xfrm>
                <a:off x="8988172" y="4067175"/>
                <a:ext cx="756898" cy="1010030"/>
              </a:xfrm>
              <a:prstGeom prst="rect">
                <a:avLst/>
              </a:prstGeom>
            </p:spPr>
          </p:pic>
          <p:pic>
            <p:nvPicPr>
              <p:cNvPr id="31" name="Content Placeholder 10">
                <a:extLst>
                  <a:ext uri="{FF2B5EF4-FFF2-40B4-BE49-F238E27FC236}">
                    <a16:creationId xmlns:a16="http://schemas.microsoft.com/office/drawing/2014/main" id="{CC6640B4-7F0A-CCE2-C255-D1388286AA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45330" t="33397" r="44647" b="38105"/>
              <a:stretch/>
            </p:blipFill>
            <p:spPr>
              <a:xfrm>
                <a:off x="9745070" y="4071937"/>
                <a:ext cx="756898" cy="1010030"/>
              </a:xfrm>
              <a:prstGeom prst="rect">
                <a:avLst/>
              </a:prstGeom>
            </p:spPr>
          </p:pic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93C1DAF-31FB-C6D5-7B20-D897446EFEDA}"/>
              </a:ext>
            </a:extLst>
          </p:cNvPr>
          <p:cNvSpPr txBox="1"/>
          <p:nvPr/>
        </p:nvSpPr>
        <p:spPr>
          <a:xfrm>
            <a:off x="8382732" y="2689664"/>
            <a:ext cx="596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VAE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92D8DF2-5731-74C9-F954-7AE6127218A7}"/>
              </a:ext>
            </a:extLst>
          </p:cNvPr>
          <p:cNvCxnSpPr>
            <a:cxnSpLocks/>
            <a:stCxn id="45" idx="3"/>
            <a:endCxn id="9" idx="3"/>
          </p:cNvCxnSpPr>
          <p:nvPr/>
        </p:nvCxnSpPr>
        <p:spPr>
          <a:xfrm>
            <a:off x="8978793" y="2874330"/>
            <a:ext cx="2002321" cy="96147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9B4125F-BE6B-2962-C4FB-138460B26E00}"/>
              </a:ext>
            </a:extLst>
          </p:cNvPr>
          <p:cNvCxnSpPr>
            <a:cxnSpLocks/>
            <a:stCxn id="45" idx="1"/>
            <a:endCxn id="7" idx="1"/>
          </p:cNvCxnSpPr>
          <p:nvPr/>
        </p:nvCxnSpPr>
        <p:spPr>
          <a:xfrm flipH="1">
            <a:off x="6380411" y="2874330"/>
            <a:ext cx="2002321" cy="96148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itle 3">
            <a:extLst>
              <a:ext uri="{FF2B5EF4-FFF2-40B4-BE49-F238E27FC236}">
                <a16:creationId xmlns:a16="http://schemas.microsoft.com/office/drawing/2014/main" id="{B5433B4E-31AE-3A50-7321-5C21EDA08279}"/>
              </a:ext>
            </a:extLst>
          </p:cNvPr>
          <p:cNvSpPr txBox="1">
            <a:spLocks/>
          </p:cNvSpPr>
          <p:nvPr/>
        </p:nvSpPr>
        <p:spPr>
          <a:xfrm>
            <a:off x="7980218" y="365125"/>
            <a:ext cx="33735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(multi-steps)</a:t>
            </a:r>
          </a:p>
        </p:txBody>
      </p:sp>
    </p:spTree>
    <p:extLst>
      <p:ext uri="{BB962C8B-B14F-4D97-AF65-F5344CB8AC3E}">
        <p14:creationId xmlns:p14="http://schemas.microsoft.com/office/powerpoint/2010/main" val="2660166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3A103487-19CF-C7D0-F7C3-28B7EF34697D}"/>
              </a:ext>
            </a:extLst>
          </p:cNvPr>
          <p:cNvSpPr/>
          <p:nvPr/>
        </p:nvSpPr>
        <p:spPr>
          <a:xfrm>
            <a:off x="3554059" y="2062084"/>
            <a:ext cx="1036770" cy="1036770"/>
          </a:xfrm>
          <a:prstGeom prst="rect">
            <a:avLst/>
          </a:prstGeom>
          <a:solidFill>
            <a:srgbClr val="FF9CF9"/>
          </a:solidFill>
          <a:ln w="381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Output latent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86FE79-6973-F5F1-8D36-82741C3FF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prediction</a:t>
            </a:r>
          </a:p>
        </p:txBody>
      </p:sp>
      <p:pic>
        <p:nvPicPr>
          <p:cNvPr id="4" name="Content Placeholder 10">
            <a:extLst>
              <a:ext uri="{FF2B5EF4-FFF2-40B4-BE49-F238E27FC236}">
                <a16:creationId xmlns:a16="http://schemas.microsoft.com/office/drawing/2014/main" id="{F257E0D4-11B8-F5A4-0096-24F5B8E75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330" t="33397" r="44647" b="38105"/>
          <a:stretch/>
        </p:blipFill>
        <p:spPr>
          <a:xfrm>
            <a:off x="2043818" y="1690688"/>
            <a:ext cx="1341393" cy="179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572DDA-0061-4192-F439-34E93178D9DE}"/>
              </a:ext>
            </a:extLst>
          </p:cNvPr>
          <p:cNvSpPr/>
          <p:nvPr/>
        </p:nvSpPr>
        <p:spPr>
          <a:xfrm>
            <a:off x="838200" y="2067303"/>
            <a:ext cx="1036770" cy="1036770"/>
          </a:xfrm>
          <a:prstGeom prst="rect">
            <a:avLst/>
          </a:prstGeom>
          <a:solidFill>
            <a:srgbClr val="FF9CF9"/>
          </a:solidFill>
          <a:ln w="381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Input latent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D2B16F-E865-35DE-B25B-7A47052B285F}"/>
              </a:ext>
            </a:extLst>
          </p:cNvPr>
          <p:cNvSpPr/>
          <p:nvPr/>
        </p:nvSpPr>
        <p:spPr>
          <a:xfrm>
            <a:off x="3554059" y="2067303"/>
            <a:ext cx="1036770" cy="103677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Noise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C48B53-54B3-2376-5400-F67EB0A06ECF}"/>
              </a:ext>
            </a:extLst>
          </p:cNvPr>
          <p:cNvSpPr/>
          <p:nvPr/>
        </p:nvSpPr>
        <p:spPr>
          <a:xfrm>
            <a:off x="3554059" y="3854481"/>
            <a:ext cx="1036770" cy="1036770"/>
          </a:xfrm>
          <a:prstGeom prst="rect">
            <a:avLst/>
          </a:prstGeom>
          <a:solidFill>
            <a:srgbClr val="FF9CF9"/>
          </a:solidFill>
          <a:ln w="381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Input latent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26035A-C3BC-3267-E1C6-218FCD6572DE}"/>
              </a:ext>
            </a:extLst>
          </p:cNvPr>
          <p:cNvSpPr/>
          <p:nvPr/>
        </p:nvSpPr>
        <p:spPr>
          <a:xfrm>
            <a:off x="5577615" y="3854481"/>
            <a:ext cx="1036770" cy="1036770"/>
          </a:xfrm>
          <a:prstGeom prst="rect">
            <a:avLst/>
          </a:prstGeom>
          <a:solidFill>
            <a:srgbClr val="FF9CF9"/>
          </a:solidFill>
          <a:ln w="381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Output latent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A99949C-148E-A210-B339-57A458372A78}"/>
              </a:ext>
            </a:extLst>
          </p:cNvPr>
          <p:cNvGrpSpPr/>
          <p:nvPr/>
        </p:nvGrpSpPr>
        <p:grpSpPr>
          <a:xfrm>
            <a:off x="4590829" y="2585688"/>
            <a:ext cx="986786" cy="1787178"/>
            <a:chOff x="4590829" y="2585688"/>
            <a:chExt cx="986786" cy="1787178"/>
          </a:xfrm>
        </p:grpSpPr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1F9228FE-0A24-9424-7A05-1313A15E6334}"/>
                </a:ext>
              </a:extLst>
            </p:cNvPr>
            <p:cNvCxnSpPr>
              <a:stCxn id="6" idx="3"/>
              <a:endCxn id="12" idx="1"/>
            </p:cNvCxnSpPr>
            <p:nvPr/>
          </p:nvCxnSpPr>
          <p:spPr>
            <a:xfrm>
              <a:off x="4590829" y="2585688"/>
              <a:ext cx="986786" cy="1787178"/>
            </a:xfrm>
            <a:prstGeom prst="bentConnector3">
              <a:avLst/>
            </a:prstGeom>
            <a:ln w="38100">
              <a:solidFill>
                <a:srgbClr val="700A99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7EE2D82-96D9-7853-2F3D-37709F6341EA}"/>
                </a:ext>
              </a:extLst>
            </p:cNvPr>
            <p:cNvCxnSpPr>
              <a:cxnSpLocks/>
              <a:stCxn id="9" idx="3"/>
              <a:endCxn id="12" idx="1"/>
            </p:cNvCxnSpPr>
            <p:nvPr/>
          </p:nvCxnSpPr>
          <p:spPr>
            <a:xfrm>
              <a:off x="4590829" y="4372866"/>
              <a:ext cx="986786" cy="0"/>
            </a:xfrm>
            <a:prstGeom prst="straightConnector1">
              <a:avLst/>
            </a:prstGeom>
            <a:ln w="38100">
              <a:solidFill>
                <a:srgbClr val="700A99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2B88847-9F55-EBFE-444D-E24D65AD9E84}"/>
                </a:ext>
              </a:extLst>
            </p:cNvPr>
            <p:cNvSpPr/>
            <p:nvPr/>
          </p:nvSpPr>
          <p:spPr>
            <a:xfrm>
              <a:off x="4874672" y="3302183"/>
              <a:ext cx="419100" cy="351366"/>
            </a:xfrm>
            <a:prstGeom prst="ellipse">
              <a:avLst/>
            </a:prstGeom>
            <a:solidFill>
              <a:srgbClr val="700A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2631296-2C10-8AC1-4C12-645BA5AF4D37}"/>
                </a:ext>
              </a:extLst>
            </p:cNvPr>
            <p:cNvSpPr txBox="1"/>
            <p:nvPr/>
          </p:nvSpPr>
          <p:spPr>
            <a:xfrm>
              <a:off x="4904525" y="3086520"/>
              <a:ext cx="35939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</a:rPr>
                <a:t>-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0D68F2D-1CFB-C596-CEBB-28719981D284}"/>
              </a:ext>
            </a:extLst>
          </p:cNvPr>
          <p:cNvSpPr txBox="1"/>
          <p:nvPr/>
        </p:nvSpPr>
        <p:spPr>
          <a:xfrm>
            <a:off x="6239933" y="1328200"/>
            <a:ext cx="29967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Noise Prediction</a:t>
            </a:r>
            <a:endParaRPr lang="en-US" sz="2800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AE8376-2433-B05D-4BE0-A050DBA56E6F}"/>
              </a:ext>
            </a:extLst>
          </p:cNvPr>
          <p:cNvSpPr txBox="1"/>
          <p:nvPr/>
        </p:nvSpPr>
        <p:spPr>
          <a:xfrm>
            <a:off x="2260810" y="5552622"/>
            <a:ext cx="3316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B39DDB"/>
                </a:solidFill>
              </a:rPr>
              <a:t>Noisy latent image</a:t>
            </a:r>
            <a:endParaRPr lang="en-US" sz="2800" b="1" i="1" dirty="0">
              <a:solidFill>
                <a:srgbClr val="B39DDB"/>
              </a:solidFill>
            </a:endParaRPr>
          </a:p>
        </p:txBody>
      </p:sp>
      <p:sp>
        <p:nvSpPr>
          <p:cNvPr id="22" name="Free-form: Shape 21">
            <a:extLst>
              <a:ext uri="{FF2B5EF4-FFF2-40B4-BE49-F238E27FC236}">
                <a16:creationId xmlns:a16="http://schemas.microsoft.com/office/drawing/2014/main" id="{DC83AA86-89A6-11BC-C5F0-86141A5806E7}"/>
              </a:ext>
            </a:extLst>
          </p:cNvPr>
          <p:cNvSpPr/>
          <p:nvPr/>
        </p:nvSpPr>
        <p:spPr>
          <a:xfrm>
            <a:off x="4519612" y="1606748"/>
            <a:ext cx="1757363" cy="538163"/>
          </a:xfrm>
          <a:custGeom>
            <a:avLst/>
            <a:gdLst>
              <a:gd name="connsiteX0" fmla="*/ 1757363 w 1757363"/>
              <a:gd name="connsiteY0" fmla="*/ 0 h 538163"/>
              <a:gd name="connsiteX1" fmla="*/ 847725 w 1757363"/>
              <a:gd name="connsiteY1" fmla="*/ 123825 h 538163"/>
              <a:gd name="connsiteX2" fmla="*/ 0 w 1757363"/>
              <a:gd name="connsiteY2" fmla="*/ 538163 h 5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7363" h="538163">
                <a:moveTo>
                  <a:pt x="1757363" y="0"/>
                </a:moveTo>
                <a:cubicBezTo>
                  <a:pt x="1448991" y="17065"/>
                  <a:pt x="1140619" y="34131"/>
                  <a:pt x="847725" y="123825"/>
                </a:cubicBezTo>
                <a:cubicBezTo>
                  <a:pt x="554831" y="213519"/>
                  <a:pt x="277415" y="375841"/>
                  <a:pt x="0" y="538163"/>
                </a:cubicBezTo>
              </a:path>
            </a:pathLst>
          </a:custGeom>
          <a:noFill/>
          <a:ln w="762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5C0C0A-B5F0-4968-1B74-504F76F70526}"/>
              </a:ext>
            </a:extLst>
          </p:cNvPr>
          <p:cNvSpPr txBox="1"/>
          <p:nvPr/>
        </p:nvSpPr>
        <p:spPr>
          <a:xfrm>
            <a:off x="6559368" y="2985562"/>
            <a:ext cx="3851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B39DDB"/>
                </a:solidFill>
              </a:rPr>
              <a:t>Denoised latent image</a:t>
            </a:r>
            <a:endParaRPr lang="en-US" sz="2800" b="1" i="1" dirty="0">
              <a:solidFill>
                <a:srgbClr val="B39DDB"/>
              </a:solidFill>
            </a:endParaRPr>
          </a:p>
        </p:txBody>
      </p:sp>
      <p:sp>
        <p:nvSpPr>
          <p:cNvPr id="23" name="Free-form: Shape 22">
            <a:extLst>
              <a:ext uri="{FF2B5EF4-FFF2-40B4-BE49-F238E27FC236}">
                <a16:creationId xmlns:a16="http://schemas.microsoft.com/office/drawing/2014/main" id="{4B61AC74-33FA-99DF-FBD6-FB37D08901F0}"/>
              </a:ext>
            </a:extLst>
          </p:cNvPr>
          <p:cNvSpPr/>
          <p:nvPr/>
        </p:nvSpPr>
        <p:spPr>
          <a:xfrm>
            <a:off x="6048375" y="3279053"/>
            <a:ext cx="566011" cy="640485"/>
          </a:xfrm>
          <a:custGeom>
            <a:avLst/>
            <a:gdLst>
              <a:gd name="connsiteX0" fmla="*/ 1757363 w 1757363"/>
              <a:gd name="connsiteY0" fmla="*/ 0 h 538163"/>
              <a:gd name="connsiteX1" fmla="*/ 847725 w 1757363"/>
              <a:gd name="connsiteY1" fmla="*/ 123825 h 538163"/>
              <a:gd name="connsiteX2" fmla="*/ 0 w 1757363"/>
              <a:gd name="connsiteY2" fmla="*/ 538163 h 5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7363" h="538163">
                <a:moveTo>
                  <a:pt x="1757363" y="0"/>
                </a:moveTo>
                <a:cubicBezTo>
                  <a:pt x="1448991" y="17065"/>
                  <a:pt x="1140619" y="34131"/>
                  <a:pt x="847725" y="123825"/>
                </a:cubicBezTo>
                <a:cubicBezTo>
                  <a:pt x="554831" y="213519"/>
                  <a:pt x="277415" y="375841"/>
                  <a:pt x="0" y="538163"/>
                </a:cubicBezTo>
              </a:path>
            </a:pathLst>
          </a:custGeom>
          <a:noFill/>
          <a:ln w="76200">
            <a:solidFill>
              <a:srgbClr val="B39DDB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-form: Shape 23">
            <a:extLst>
              <a:ext uri="{FF2B5EF4-FFF2-40B4-BE49-F238E27FC236}">
                <a16:creationId xmlns:a16="http://schemas.microsoft.com/office/drawing/2014/main" id="{1BE1AEE7-D82B-D102-E97C-90A95E71ED84}"/>
              </a:ext>
            </a:extLst>
          </p:cNvPr>
          <p:cNvSpPr/>
          <p:nvPr/>
        </p:nvSpPr>
        <p:spPr>
          <a:xfrm flipV="1">
            <a:off x="1512936" y="3057553"/>
            <a:ext cx="2096140" cy="1231111"/>
          </a:xfrm>
          <a:custGeom>
            <a:avLst/>
            <a:gdLst>
              <a:gd name="connsiteX0" fmla="*/ 1757363 w 1757363"/>
              <a:gd name="connsiteY0" fmla="*/ 0 h 538163"/>
              <a:gd name="connsiteX1" fmla="*/ 847725 w 1757363"/>
              <a:gd name="connsiteY1" fmla="*/ 123825 h 538163"/>
              <a:gd name="connsiteX2" fmla="*/ 0 w 1757363"/>
              <a:gd name="connsiteY2" fmla="*/ 538163 h 5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7363" h="538163">
                <a:moveTo>
                  <a:pt x="1757363" y="0"/>
                </a:moveTo>
                <a:cubicBezTo>
                  <a:pt x="1448991" y="17065"/>
                  <a:pt x="1140619" y="34131"/>
                  <a:pt x="847725" y="123825"/>
                </a:cubicBezTo>
                <a:cubicBezTo>
                  <a:pt x="554831" y="213519"/>
                  <a:pt x="277415" y="375841"/>
                  <a:pt x="0" y="538163"/>
                </a:cubicBezTo>
              </a:path>
            </a:pathLst>
          </a:custGeom>
          <a:noFill/>
          <a:ln w="76200">
            <a:solidFill>
              <a:schemeClr val="accent5">
                <a:lumMod val="40000"/>
                <a:lumOff val="60000"/>
              </a:schemeClr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-form: Shape 29">
            <a:extLst>
              <a:ext uri="{FF2B5EF4-FFF2-40B4-BE49-F238E27FC236}">
                <a16:creationId xmlns:a16="http://schemas.microsoft.com/office/drawing/2014/main" id="{2BBA05F1-F440-3FC5-10B4-5CD9FB963C63}"/>
              </a:ext>
            </a:extLst>
          </p:cNvPr>
          <p:cNvSpPr/>
          <p:nvPr/>
        </p:nvSpPr>
        <p:spPr>
          <a:xfrm flipV="1">
            <a:off x="1199239" y="3086520"/>
            <a:ext cx="1052201" cy="2702534"/>
          </a:xfrm>
          <a:custGeom>
            <a:avLst/>
            <a:gdLst>
              <a:gd name="connsiteX0" fmla="*/ 1757363 w 1757363"/>
              <a:gd name="connsiteY0" fmla="*/ 0 h 538163"/>
              <a:gd name="connsiteX1" fmla="*/ 847725 w 1757363"/>
              <a:gd name="connsiteY1" fmla="*/ 123825 h 538163"/>
              <a:gd name="connsiteX2" fmla="*/ 0 w 1757363"/>
              <a:gd name="connsiteY2" fmla="*/ 538163 h 5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7363" h="538163">
                <a:moveTo>
                  <a:pt x="1757363" y="0"/>
                </a:moveTo>
                <a:cubicBezTo>
                  <a:pt x="1448991" y="17065"/>
                  <a:pt x="1140619" y="34131"/>
                  <a:pt x="847725" y="123825"/>
                </a:cubicBezTo>
                <a:cubicBezTo>
                  <a:pt x="554831" y="213519"/>
                  <a:pt x="277415" y="375841"/>
                  <a:pt x="0" y="538163"/>
                </a:cubicBezTo>
              </a:path>
            </a:pathLst>
          </a:custGeom>
          <a:noFill/>
          <a:ln w="76200">
            <a:solidFill>
              <a:srgbClr val="B39DDB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4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5" grpId="0" animBg="1"/>
      <p:bldP spid="6" grpId="0" animBg="1"/>
      <p:bldP spid="9" grpId="0" animBg="1"/>
      <p:bldP spid="12" grpId="0" animBg="1"/>
      <p:bldP spid="19" grpId="0"/>
      <p:bldP spid="20" grpId="0"/>
      <p:bldP spid="22" grpId="0" animBg="1"/>
      <p:bldP spid="21" grpId="0"/>
      <p:bldP spid="23" grpId="0" animBg="1"/>
      <p:bldP spid="24" grpId="0" animBg="1"/>
      <p:bldP spid="3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-form: Shape 66">
            <a:extLst>
              <a:ext uri="{FF2B5EF4-FFF2-40B4-BE49-F238E27FC236}">
                <a16:creationId xmlns:a16="http://schemas.microsoft.com/office/drawing/2014/main" id="{E8F51BFB-E51D-C9AA-188E-631D158F09EE}"/>
              </a:ext>
            </a:extLst>
          </p:cNvPr>
          <p:cNvSpPr/>
          <p:nvPr/>
        </p:nvSpPr>
        <p:spPr>
          <a:xfrm>
            <a:off x="555818" y="4518964"/>
            <a:ext cx="11181959" cy="1067460"/>
          </a:xfrm>
          <a:custGeom>
            <a:avLst/>
            <a:gdLst>
              <a:gd name="connsiteX0" fmla="*/ 0 w 10877550"/>
              <a:gd name="connsiteY0" fmla="*/ 0 h 1047750"/>
              <a:gd name="connsiteX1" fmla="*/ 2728912 w 10877550"/>
              <a:gd name="connsiteY1" fmla="*/ 219075 h 1047750"/>
              <a:gd name="connsiteX2" fmla="*/ 5448300 w 10877550"/>
              <a:gd name="connsiteY2" fmla="*/ 900112 h 1047750"/>
              <a:gd name="connsiteX3" fmla="*/ 8162925 w 10877550"/>
              <a:gd name="connsiteY3" fmla="*/ 180975 h 1047750"/>
              <a:gd name="connsiteX4" fmla="*/ 10877550 w 10877550"/>
              <a:gd name="connsiteY4" fmla="*/ 1047750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77550" h="1047750">
                <a:moveTo>
                  <a:pt x="0" y="0"/>
                </a:moveTo>
                <a:cubicBezTo>
                  <a:pt x="910431" y="34528"/>
                  <a:pt x="1820862" y="69056"/>
                  <a:pt x="2728912" y="219075"/>
                </a:cubicBezTo>
                <a:cubicBezTo>
                  <a:pt x="3636962" y="369094"/>
                  <a:pt x="4542631" y="906462"/>
                  <a:pt x="5448300" y="900112"/>
                </a:cubicBezTo>
                <a:cubicBezTo>
                  <a:pt x="6353969" y="893762"/>
                  <a:pt x="7258050" y="156369"/>
                  <a:pt x="8162925" y="180975"/>
                </a:cubicBezTo>
                <a:cubicBezTo>
                  <a:pt x="9067800" y="205581"/>
                  <a:pt x="9972675" y="626665"/>
                  <a:pt x="10877550" y="1047750"/>
                </a:cubicBezTo>
              </a:path>
            </a:pathLst>
          </a:cu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-form: Shape 79">
            <a:extLst>
              <a:ext uri="{FF2B5EF4-FFF2-40B4-BE49-F238E27FC236}">
                <a16:creationId xmlns:a16="http://schemas.microsoft.com/office/drawing/2014/main" id="{7C744240-61FB-4A28-52E6-4AB327712BC0}"/>
              </a:ext>
            </a:extLst>
          </p:cNvPr>
          <p:cNvSpPr/>
          <p:nvPr/>
        </p:nvSpPr>
        <p:spPr>
          <a:xfrm>
            <a:off x="555818" y="4518964"/>
            <a:ext cx="11181958" cy="1529880"/>
          </a:xfrm>
          <a:custGeom>
            <a:avLst/>
            <a:gdLst>
              <a:gd name="connsiteX0" fmla="*/ 0 w 10882312"/>
              <a:gd name="connsiteY0" fmla="*/ 0 h 1533525"/>
              <a:gd name="connsiteX1" fmla="*/ 2733675 w 10882312"/>
              <a:gd name="connsiteY1" fmla="*/ 528637 h 1533525"/>
              <a:gd name="connsiteX2" fmla="*/ 5443537 w 10882312"/>
              <a:gd name="connsiteY2" fmla="*/ 1481137 h 1533525"/>
              <a:gd name="connsiteX3" fmla="*/ 8158162 w 10882312"/>
              <a:gd name="connsiteY3" fmla="*/ 1157287 h 1533525"/>
              <a:gd name="connsiteX4" fmla="*/ 10882312 w 10882312"/>
              <a:gd name="connsiteY4" fmla="*/ 1533525 h 153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82312" h="1533525">
                <a:moveTo>
                  <a:pt x="0" y="0"/>
                </a:moveTo>
                <a:cubicBezTo>
                  <a:pt x="913209" y="140890"/>
                  <a:pt x="1826419" y="281781"/>
                  <a:pt x="2733675" y="528637"/>
                </a:cubicBezTo>
                <a:cubicBezTo>
                  <a:pt x="3640931" y="775493"/>
                  <a:pt x="4539456" y="1376362"/>
                  <a:pt x="5443537" y="1481137"/>
                </a:cubicBezTo>
                <a:cubicBezTo>
                  <a:pt x="6347618" y="1585912"/>
                  <a:pt x="7251700" y="1148556"/>
                  <a:pt x="8158162" y="1157287"/>
                </a:cubicBezTo>
                <a:cubicBezTo>
                  <a:pt x="9064624" y="1166018"/>
                  <a:pt x="9973468" y="1349771"/>
                  <a:pt x="10882312" y="1533525"/>
                </a:cubicBezTo>
              </a:path>
            </a:pathLst>
          </a:custGeom>
          <a:ln w="38100"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-form: Shape 84">
            <a:extLst>
              <a:ext uri="{FF2B5EF4-FFF2-40B4-BE49-F238E27FC236}">
                <a16:creationId xmlns:a16="http://schemas.microsoft.com/office/drawing/2014/main" id="{92CDD98D-6874-2A50-21DD-4798FF619A72}"/>
              </a:ext>
            </a:extLst>
          </p:cNvPr>
          <p:cNvSpPr/>
          <p:nvPr/>
        </p:nvSpPr>
        <p:spPr>
          <a:xfrm>
            <a:off x="549973" y="4497810"/>
            <a:ext cx="11176118" cy="682260"/>
          </a:xfrm>
          <a:custGeom>
            <a:avLst/>
            <a:gdLst>
              <a:gd name="connsiteX0" fmla="*/ 0 w 10872788"/>
              <a:gd name="connsiteY0" fmla="*/ 26574 h 707611"/>
              <a:gd name="connsiteX1" fmla="*/ 2724150 w 10872788"/>
              <a:gd name="connsiteY1" fmla="*/ 64674 h 707611"/>
              <a:gd name="connsiteX2" fmla="*/ 5438775 w 10872788"/>
              <a:gd name="connsiteY2" fmla="*/ 588549 h 707611"/>
              <a:gd name="connsiteX3" fmla="*/ 8153400 w 10872788"/>
              <a:gd name="connsiteY3" fmla="*/ 445674 h 707611"/>
              <a:gd name="connsiteX4" fmla="*/ 10872788 w 10872788"/>
              <a:gd name="connsiteY4" fmla="*/ 707611 h 70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72788" h="707611">
                <a:moveTo>
                  <a:pt x="0" y="26574"/>
                </a:moveTo>
                <a:cubicBezTo>
                  <a:pt x="908844" y="-1207"/>
                  <a:pt x="1817688" y="-28988"/>
                  <a:pt x="2724150" y="64674"/>
                </a:cubicBezTo>
                <a:cubicBezTo>
                  <a:pt x="3630612" y="158336"/>
                  <a:pt x="4533900" y="525049"/>
                  <a:pt x="5438775" y="588549"/>
                </a:cubicBezTo>
                <a:cubicBezTo>
                  <a:pt x="6343650" y="652049"/>
                  <a:pt x="7247731" y="425830"/>
                  <a:pt x="8153400" y="445674"/>
                </a:cubicBezTo>
                <a:cubicBezTo>
                  <a:pt x="9059069" y="465518"/>
                  <a:pt x="9965928" y="586564"/>
                  <a:pt x="10872788" y="707611"/>
                </a:cubicBezTo>
              </a:path>
            </a:pathLst>
          </a:custGeom>
          <a:noFill/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120E9B-B03A-5590-397F-02A53228F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 sampler</a:t>
            </a:r>
          </a:p>
        </p:txBody>
      </p:sp>
      <p:pic>
        <p:nvPicPr>
          <p:cNvPr id="5" name="Content Placeholder 10">
            <a:extLst>
              <a:ext uri="{FF2B5EF4-FFF2-40B4-BE49-F238E27FC236}">
                <a16:creationId xmlns:a16="http://schemas.microsoft.com/office/drawing/2014/main" id="{D35AD063-6263-9B51-6E82-6AF5EEE50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330" t="33397" r="44647" b="38105"/>
          <a:stretch/>
        </p:blipFill>
        <p:spPr>
          <a:xfrm>
            <a:off x="909836" y="1636347"/>
            <a:ext cx="1341393" cy="1790000"/>
          </a:xfrm>
          <a:prstGeom prst="rect">
            <a:avLst/>
          </a:prstGeom>
        </p:spPr>
      </p:pic>
      <p:pic>
        <p:nvPicPr>
          <p:cNvPr id="20" name="Content Placeholder 10">
            <a:extLst>
              <a:ext uri="{FF2B5EF4-FFF2-40B4-BE49-F238E27FC236}">
                <a16:creationId xmlns:a16="http://schemas.microsoft.com/office/drawing/2014/main" id="{CCCFDCF5-5C31-4B50-4160-23B7B467C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330" t="33397" r="44647" b="38105"/>
          <a:stretch/>
        </p:blipFill>
        <p:spPr>
          <a:xfrm>
            <a:off x="3705327" y="1636347"/>
            <a:ext cx="1341393" cy="1790000"/>
          </a:xfrm>
          <a:prstGeom prst="rect">
            <a:avLst/>
          </a:prstGeom>
        </p:spPr>
      </p:pic>
      <p:pic>
        <p:nvPicPr>
          <p:cNvPr id="22" name="Content Placeholder 10">
            <a:extLst>
              <a:ext uri="{FF2B5EF4-FFF2-40B4-BE49-F238E27FC236}">
                <a16:creationId xmlns:a16="http://schemas.microsoft.com/office/drawing/2014/main" id="{F961865D-D4BB-45B9-1B6E-B3F37A87A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330" t="33397" r="44647" b="38105"/>
          <a:stretch/>
        </p:blipFill>
        <p:spPr>
          <a:xfrm>
            <a:off x="6500818" y="1636347"/>
            <a:ext cx="1341393" cy="1790000"/>
          </a:xfrm>
          <a:prstGeom prst="rect">
            <a:avLst/>
          </a:prstGeom>
        </p:spPr>
      </p:pic>
      <p:pic>
        <p:nvPicPr>
          <p:cNvPr id="24" name="Content Placeholder 10">
            <a:extLst>
              <a:ext uri="{FF2B5EF4-FFF2-40B4-BE49-F238E27FC236}">
                <a16:creationId xmlns:a16="http://schemas.microsoft.com/office/drawing/2014/main" id="{3B12D86A-E3C3-3B2A-8CFD-8DD8AE1B3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330" t="33397" r="44647" b="38105"/>
          <a:stretch/>
        </p:blipFill>
        <p:spPr>
          <a:xfrm>
            <a:off x="9296309" y="1636347"/>
            <a:ext cx="1341393" cy="17900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812D25FC-4BC4-C937-2301-29CF12F75132}"/>
              </a:ext>
            </a:extLst>
          </p:cNvPr>
          <p:cNvGrpSpPr/>
          <p:nvPr/>
        </p:nvGrpSpPr>
        <p:grpSpPr>
          <a:xfrm>
            <a:off x="238194" y="2219568"/>
            <a:ext cx="623558" cy="623558"/>
            <a:chOff x="145897" y="2015615"/>
            <a:chExt cx="1036770" cy="103677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597C89F-42D8-8E92-74A2-E474FBAEE571}"/>
                </a:ext>
              </a:extLst>
            </p:cNvPr>
            <p:cNvSpPr/>
            <p:nvPr/>
          </p:nvSpPr>
          <p:spPr>
            <a:xfrm>
              <a:off x="145897" y="2015615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Latent</a:t>
              </a:r>
            </a:p>
            <a:p>
              <a:pPr algn="ctr"/>
              <a:r>
                <a:rPr lang="en-US" sz="1200" dirty="0"/>
                <a:t>Empty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1E98210-3918-FC8B-E0AF-A226021D8DD3}"/>
                </a:ext>
              </a:extLst>
            </p:cNvPr>
            <p:cNvSpPr/>
            <p:nvPr/>
          </p:nvSpPr>
          <p:spPr>
            <a:xfrm>
              <a:off x="425003" y="2189408"/>
              <a:ext cx="90152" cy="90152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Free-form: Shape 41">
            <a:extLst>
              <a:ext uri="{FF2B5EF4-FFF2-40B4-BE49-F238E27FC236}">
                <a16:creationId xmlns:a16="http://schemas.microsoft.com/office/drawing/2014/main" id="{62EA55C2-4683-2A19-E6FF-57525CF1424B}"/>
              </a:ext>
            </a:extLst>
          </p:cNvPr>
          <p:cNvSpPr/>
          <p:nvPr/>
        </p:nvSpPr>
        <p:spPr>
          <a:xfrm>
            <a:off x="55631" y="2341801"/>
            <a:ext cx="519003" cy="2105738"/>
          </a:xfrm>
          <a:custGeom>
            <a:avLst/>
            <a:gdLst>
              <a:gd name="connsiteX0" fmla="*/ 319090 w 323852"/>
              <a:gd name="connsiteY0" fmla="*/ 0 h 1866900"/>
              <a:gd name="connsiteX1" fmla="*/ 2 w 323852"/>
              <a:gd name="connsiteY1" fmla="*/ 952500 h 1866900"/>
              <a:gd name="connsiteX2" fmla="*/ 323852 w 323852"/>
              <a:gd name="connsiteY2" fmla="*/ 1866900 h 1866900"/>
              <a:gd name="connsiteX0" fmla="*/ 314567 w 319329"/>
              <a:gd name="connsiteY0" fmla="*/ 0 h 1866900"/>
              <a:gd name="connsiteX1" fmla="*/ 4 w 319329"/>
              <a:gd name="connsiteY1" fmla="*/ 742069 h 1866900"/>
              <a:gd name="connsiteX2" fmla="*/ 319329 w 319329"/>
              <a:gd name="connsiteY2" fmla="*/ 1866900 h 1866900"/>
              <a:gd name="connsiteX0" fmla="*/ 242168 w 319330"/>
              <a:gd name="connsiteY0" fmla="*/ 0 h 1871911"/>
              <a:gd name="connsiteX1" fmla="*/ 5 w 319330"/>
              <a:gd name="connsiteY1" fmla="*/ 747080 h 1871911"/>
              <a:gd name="connsiteX2" fmla="*/ 319330 w 319330"/>
              <a:gd name="connsiteY2" fmla="*/ 1871911 h 1871911"/>
              <a:gd name="connsiteX0" fmla="*/ 242169 w 319331"/>
              <a:gd name="connsiteY0" fmla="*/ 0 h 1871911"/>
              <a:gd name="connsiteX1" fmla="*/ 6 w 319331"/>
              <a:gd name="connsiteY1" fmla="*/ 747080 h 1871911"/>
              <a:gd name="connsiteX2" fmla="*/ 319331 w 319331"/>
              <a:gd name="connsiteY2" fmla="*/ 1871911 h 1871911"/>
              <a:gd name="connsiteX0" fmla="*/ 310041 w 319329"/>
              <a:gd name="connsiteY0" fmla="*/ 0 h 1871911"/>
              <a:gd name="connsiteX1" fmla="*/ 4 w 319329"/>
              <a:gd name="connsiteY1" fmla="*/ 747080 h 1871911"/>
              <a:gd name="connsiteX2" fmla="*/ 319329 w 319329"/>
              <a:gd name="connsiteY2" fmla="*/ 1871911 h 1871911"/>
              <a:gd name="connsiteX0" fmla="*/ 370374 w 370374"/>
              <a:gd name="connsiteY0" fmla="*/ 0 h 1871911"/>
              <a:gd name="connsiteX1" fmla="*/ 3 w 370374"/>
              <a:gd name="connsiteY1" fmla="*/ 747080 h 1871911"/>
              <a:gd name="connsiteX2" fmla="*/ 319328 w 370374"/>
              <a:gd name="connsiteY2" fmla="*/ 1871911 h 1871911"/>
              <a:gd name="connsiteX0" fmla="*/ 299985 w 319328"/>
              <a:gd name="connsiteY0" fmla="*/ 0 h 1896405"/>
              <a:gd name="connsiteX1" fmla="*/ 3 w 319328"/>
              <a:gd name="connsiteY1" fmla="*/ 771574 h 1896405"/>
              <a:gd name="connsiteX2" fmla="*/ 319328 w 319328"/>
              <a:gd name="connsiteY2" fmla="*/ 1896405 h 1896405"/>
              <a:gd name="connsiteX0" fmla="*/ 299985 w 319328"/>
              <a:gd name="connsiteY0" fmla="*/ 0 h 1907540"/>
              <a:gd name="connsiteX1" fmla="*/ 3 w 319328"/>
              <a:gd name="connsiteY1" fmla="*/ 782709 h 1907540"/>
              <a:gd name="connsiteX2" fmla="*/ 319328 w 319328"/>
              <a:gd name="connsiteY2" fmla="*/ 1907540 h 1907540"/>
              <a:gd name="connsiteX0" fmla="*/ 299985 w 319328"/>
              <a:gd name="connsiteY0" fmla="*/ 0 h 1907540"/>
              <a:gd name="connsiteX1" fmla="*/ 3 w 319328"/>
              <a:gd name="connsiteY1" fmla="*/ 782709 h 1907540"/>
              <a:gd name="connsiteX2" fmla="*/ 319328 w 319328"/>
              <a:gd name="connsiteY2" fmla="*/ 1907540 h 1907540"/>
              <a:gd name="connsiteX0" fmla="*/ 318085 w 319328"/>
              <a:gd name="connsiteY0" fmla="*/ 0 h 1905314"/>
              <a:gd name="connsiteX1" fmla="*/ 3 w 319328"/>
              <a:gd name="connsiteY1" fmla="*/ 780483 h 1905314"/>
              <a:gd name="connsiteX2" fmla="*/ 319328 w 319328"/>
              <a:gd name="connsiteY2" fmla="*/ 1905314 h 1905314"/>
              <a:gd name="connsiteX0" fmla="*/ 301998 w 303241"/>
              <a:gd name="connsiteY0" fmla="*/ 0 h 1905314"/>
              <a:gd name="connsiteX1" fmla="*/ 4 w 303241"/>
              <a:gd name="connsiteY1" fmla="*/ 885141 h 1905314"/>
              <a:gd name="connsiteX2" fmla="*/ 303241 w 303241"/>
              <a:gd name="connsiteY2" fmla="*/ 1905314 h 1905314"/>
              <a:gd name="connsiteX0" fmla="*/ 301994 w 303237"/>
              <a:gd name="connsiteY0" fmla="*/ 0 h 1905314"/>
              <a:gd name="connsiteX1" fmla="*/ 0 w 303237"/>
              <a:gd name="connsiteY1" fmla="*/ 885141 h 1905314"/>
              <a:gd name="connsiteX2" fmla="*/ 303237 w 303237"/>
              <a:gd name="connsiteY2" fmla="*/ 1905314 h 1905314"/>
              <a:gd name="connsiteX0" fmla="*/ 301994 w 303237"/>
              <a:gd name="connsiteY0" fmla="*/ 0 h 1905314"/>
              <a:gd name="connsiteX1" fmla="*/ 0 w 303237"/>
              <a:gd name="connsiteY1" fmla="*/ 885141 h 1905314"/>
              <a:gd name="connsiteX2" fmla="*/ 303237 w 303237"/>
              <a:gd name="connsiteY2" fmla="*/ 1905314 h 1905314"/>
              <a:gd name="connsiteX0" fmla="*/ 303289 w 304532"/>
              <a:gd name="connsiteY0" fmla="*/ 0 h 1905314"/>
              <a:gd name="connsiteX1" fmla="*/ 1295 w 304532"/>
              <a:gd name="connsiteY1" fmla="*/ 885141 h 1905314"/>
              <a:gd name="connsiteX2" fmla="*/ 304532 w 304532"/>
              <a:gd name="connsiteY2" fmla="*/ 1905314 h 1905314"/>
              <a:gd name="connsiteX0" fmla="*/ 303289 w 304532"/>
              <a:gd name="connsiteY0" fmla="*/ 0 h 1905314"/>
              <a:gd name="connsiteX1" fmla="*/ 1295 w 304532"/>
              <a:gd name="connsiteY1" fmla="*/ 885141 h 1905314"/>
              <a:gd name="connsiteX2" fmla="*/ 304532 w 304532"/>
              <a:gd name="connsiteY2" fmla="*/ 1905314 h 1905314"/>
              <a:gd name="connsiteX0" fmla="*/ 303289 w 304532"/>
              <a:gd name="connsiteY0" fmla="*/ 0 h 1905314"/>
              <a:gd name="connsiteX1" fmla="*/ 1295 w 304532"/>
              <a:gd name="connsiteY1" fmla="*/ 885141 h 1905314"/>
              <a:gd name="connsiteX2" fmla="*/ 304532 w 304532"/>
              <a:gd name="connsiteY2" fmla="*/ 1905314 h 1905314"/>
              <a:gd name="connsiteX0" fmla="*/ 301994 w 303237"/>
              <a:gd name="connsiteY0" fmla="*/ 0 h 1905314"/>
              <a:gd name="connsiteX1" fmla="*/ 0 w 303237"/>
              <a:gd name="connsiteY1" fmla="*/ 885141 h 1905314"/>
              <a:gd name="connsiteX2" fmla="*/ 303237 w 303237"/>
              <a:gd name="connsiteY2" fmla="*/ 1905314 h 1905314"/>
              <a:gd name="connsiteX0" fmla="*/ 302248 w 303491"/>
              <a:gd name="connsiteY0" fmla="*/ 0 h 1905314"/>
              <a:gd name="connsiteX1" fmla="*/ 254 w 303491"/>
              <a:gd name="connsiteY1" fmla="*/ 885141 h 1905314"/>
              <a:gd name="connsiteX2" fmla="*/ 303491 w 303491"/>
              <a:gd name="connsiteY2" fmla="*/ 1905314 h 1905314"/>
              <a:gd name="connsiteX0" fmla="*/ 302248 w 303491"/>
              <a:gd name="connsiteY0" fmla="*/ 0 h 1905314"/>
              <a:gd name="connsiteX1" fmla="*/ 254 w 303491"/>
              <a:gd name="connsiteY1" fmla="*/ 885141 h 1905314"/>
              <a:gd name="connsiteX2" fmla="*/ 303491 w 303491"/>
              <a:gd name="connsiteY2" fmla="*/ 1905314 h 1905314"/>
              <a:gd name="connsiteX0" fmla="*/ 302110 w 489983"/>
              <a:gd name="connsiteY0" fmla="*/ 0 h 2215282"/>
              <a:gd name="connsiteX1" fmla="*/ 116 w 489983"/>
              <a:gd name="connsiteY1" fmla="*/ 885141 h 2215282"/>
              <a:gd name="connsiteX2" fmla="*/ 489983 w 489983"/>
              <a:gd name="connsiteY2" fmla="*/ 2215282 h 2215282"/>
              <a:gd name="connsiteX0" fmla="*/ 302144 w 490017"/>
              <a:gd name="connsiteY0" fmla="*/ 0 h 2215282"/>
              <a:gd name="connsiteX1" fmla="*/ 150 w 490017"/>
              <a:gd name="connsiteY1" fmla="*/ 885141 h 2215282"/>
              <a:gd name="connsiteX2" fmla="*/ 490017 w 490017"/>
              <a:gd name="connsiteY2" fmla="*/ 2215282 h 2215282"/>
              <a:gd name="connsiteX0" fmla="*/ 301994 w 489867"/>
              <a:gd name="connsiteY0" fmla="*/ 0 h 2215282"/>
              <a:gd name="connsiteX1" fmla="*/ 0 w 489867"/>
              <a:gd name="connsiteY1" fmla="*/ 885141 h 2215282"/>
              <a:gd name="connsiteX2" fmla="*/ 489867 w 489867"/>
              <a:gd name="connsiteY2" fmla="*/ 2215282 h 2215282"/>
              <a:gd name="connsiteX0" fmla="*/ 282687 w 470560"/>
              <a:gd name="connsiteY0" fmla="*/ 0 h 2215282"/>
              <a:gd name="connsiteX1" fmla="*/ 0 w 470560"/>
              <a:gd name="connsiteY1" fmla="*/ 1102475 h 2215282"/>
              <a:gd name="connsiteX2" fmla="*/ 470560 w 470560"/>
              <a:gd name="connsiteY2" fmla="*/ 2215282 h 2215282"/>
              <a:gd name="connsiteX0" fmla="*/ 284560 w 472433"/>
              <a:gd name="connsiteY0" fmla="*/ 0 h 2215282"/>
              <a:gd name="connsiteX1" fmla="*/ 1873 w 472433"/>
              <a:gd name="connsiteY1" fmla="*/ 1102475 h 2215282"/>
              <a:gd name="connsiteX2" fmla="*/ 472433 w 472433"/>
              <a:gd name="connsiteY2" fmla="*/ 2215282 h 2215282"/>
              <a:gd name="connsiteX0" fmla="*/ 306827 w 494700"/>
              <a:gd name="connsiteY0" fmla="*/ 0 h 2215282"/>
              <a:gd name="connsiteX1" fmla="*/ 1615 w 494700"/>
              <a:gd name="connsiteY1" fmla="*/ 1020528 h 2215282"/>
              <a:gd name="connsiteX2" fmla="*/ 494700 w 494700"/>
              <a:gd name="connsiteY2" fmla="*/ 2215282 h 2215282"/>
              <a:gd name="connsiteX0" fmla="*/ 305212 w 493085"/>
              <a:gd name="connsiteY0" fmla="*/ 0 h 2215282"/>
              <a:gd name="connsiteX1" fmla="*/ 0 w 493085"/>
              <a:gd name="connsiteY1" fmla="*/ 1020528 h 2215282"/>
              <a:gd name="connsiteX2" fmla="*/ 493085 w 493085"/>
              <a:gd name="connsiteY2" fmla="*/ 2215282 h 2215282"/>
              <a:gd name="connsiteX0" fmla="*/ 305212 w 493085"/>
              <a:gd name="connsiteY0" fmla="*/ 0 h 2215282"/>
              <a:gd name="connsiteX1" fmla="*/ 0 w 493085"/>
              <a:gd name="connsiteY1" fmla="*/ 1020528 h 2215282"/>
              <a:gd name="connsiteX2" fmla="*/ 493085 w 493085"/>
              <a:gd name="connsiteY2" fmla="*/ 2215282 h 2215282"/>
              <a:gd name="connsiteX0" fmla="*/ 306356 w 494229"/>
              <a:gd name="connsiteY0" fmla="*/ 0 h 2215282"/>
              <a:gd name="connsiteX1" fmla="*/ 1144 w 494229"/>
              <a:gd name="connsiteY1" fmla="*/ 1020528 h 2215282"/>
              <a:gd name="connsiteX2" fmla="*/ 494229 w 494229"/>
              <a:gd name="connsiteY2" fmla="*/ 2215282 h 2215282"/>
              <a:gd name="connsiteX0" fmla="*/ 305246 w 493119"/>
              <a:gd name="connsiteY0" fmla="*/ 0 h 2215282"/>
              <a:gd name="connsiteX1" fmla="*/ 34 w 493119"/>
              <a:gd name="connsiteY1" fmla="*/ 1020528 h 2215282"/>
              <a:gd name="connsiteX2" fmla="*/ 493119 w 493119"/>
              <a:gd name="connsiteY2" fmla="*/ 2215282 h 2215282"/>
              <a:gd name="connsiteX0" fmla="*/ 305246 w 493119"/>
              <a:gd name="connsiteY0" fmla="*/ 0 h 2215282"/>
              <a:gd name="connsiteX1" fmla="*/ 34 w 493119"/>
              <a:gd name="connsiteY1" fmla="*/ 1020528 h 2215282"/>
              <a:gd name="connsiteX2" fmla="*/ 493119 w 493119"/>
              <a:gd name="connsiteY2" fmla="*/ 2215282 h 2215282"/>
              <a:gd name="connsiteX0" fmla="*/ 305246 w 493119"/>
              <a:gd name="connsiteY0" fmla="*/ 0 h 2215282"/>
              <a:gd name="connsiteX1" fmla="*/ 34 w 493119"/>
              <a:gd name="connsiteY1" fmla="*/ 1020528 h 2215282"/>
              <a:gd name="connsiteX2" fmla="*/ 493119 w 493119"/>
              <a:gd name="connsiteY2" fmla="*/ 2215282 h 2215282"/>
              <a:gd name="connsiteX0" fmla="*/ 305246 w 493119"/>
              <a:gd name="connsiteY0" fmla="*/ 0 h 2215282"/>
              <a:gd name="connsiteX1" fmla="*/ 34 w 493119"/>
              <a:gd name="connsiteY1" fmla="*/ 1020528 h 2215282"/>
              <a:gd name="connsiteX2" fmla="*/ 493119 w 493119"/>
              <a:gd name="connsiteY2" fmla="*/ 2215282 h 221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3119" h="2215282">
                <a:moveTo>
                  <a:pt x="305246" y="0"/>
                </a:moveTo>
                <a:cubicBezTo>
                  <a:pt x="124189" y="30637"/>
                  <a:pt x="-2366" y="536135"/>
                  <a:pt x="34" y="1020528"/>
                </a:cubicBezTo>
                <a:cubicBezTo>
                  <a:pt x="-1987" y="1700433"/>
                  <a:pt x="251147" y="1906532"/>
                  <a:pt x="493119" y="2215282"/>
                </a:cubicBezTo>
              </a:path>
            </a:pathLst>
          </a:custGeom>
          <a:ln w="57150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011DA77-1EEE-48D7-8C26-A292B9D11869}"/>
              </a:ext>
            </a:extLst>
          </p:cNvPr>
          <p:cNvGrpSpPr/>
          <p:nvPr/>
        </p:nvGrpSpPr>
        <p:grpSpPr>
          <a:xfrm>
            <a:off x="8860246" y="4091456"/>
            <a:ext cx="152400" cy="2195513"/>
            <a:chOff x="728663" y="3724275"/>
            <a:chExt cx="152400" cy="2195513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1FCC507-6916-579C-9D7C-C36646D753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63" y="3724275"/>
              <a:ext cx="0" cy="219551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C85E58C-3CA2-3A3B-8FFE-962857795702}"/>
                </a:ext>
              </a:extLst>
            </p:cNvPr>
            <p:cNvCxnSpPr>
              <a:cxnSpLocks/>
            </p:cNvCxnSpPr>
            <p:nvPr/>
          </p:nvCxnSpPr>
          <p:spPr>
            <a:xfrm>
              <a:off x="728663" y="5800725"/>
              <a:ext cx="152400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7606417-0289-3BF8-5ECD-8A18A5327C4C}"/>
              </a:ext>
            </a:extLst>
          </p:cNvPr>
          <p:cNvGrpSpPr/>
          <p:nvPr/>
        </p:nvGrpSpPr>
        <p:grpSpPr>
          <a:xfrm>
            <a:off x="3269264" y="4091456"/>
            <a:ext cx="152400" cy="2195513"/>
            <a:chOff x="728663" y="3724275"/>
            <a:chExt cx="152400" cy="2195513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CFAE200-F9F6-B3ED-499B-DCF44565B3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63" y="3724275"/>
              <a:ext cx="0" cy="219551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76F3719-1E6C-14D3-D40A-655D9014E238}"/>
                </a:ext>
              </a:extLst>
            </p:cNvPr>
            <p:cNvCxnSpPr>
              <a:cxnSpLocks/>
            </p:cNvCxnSpPr>
            <p:nvPr/>
          </p:nvCxnSpPr>
          <p:spPr>
            <a:xfrm>
              <a:off x="728663" y="5800725"/>
              <a:ext cx="152400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7CF6773-8733-93B8-7493-244D00AACDE6}"/>
              </a:ext>
            </a:extLst>
          </p:cNvPr>
          <p:cNvGrpSpPr/>
          <p:nvPr/>
        </p:nvGrpSpPr>
        <p:grpSpPr>
          <a:xfrm>
            <a:off x="6064755" y="4091456"/>
            <a:ext cx="152400" cy="2195513"/>
            <a:chOff x="728663" y="3724275"/>
            <a:chExt cx="152400" cy="2195513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890D18B-553B-24FC-9909-00CA08308A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63" y="3724275"/>
              <a:ext cx="0" cy="219551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48026B0-3CEE-01F8-15D2-FF4EC4EF9F3E}"/>
                </a:ext>
              </a:extLst>
            </p:cNvPr>
            <p:cNvCxnSpPr>
              <a:cxnSpLocks/>
            </p:cNvCxnSpPr>
            <p:nvPr/>
          </p:nvCxnSpPr>
          <p:spPr>
            <a:xfrm>
              <a:off x="728663" y="5800725"/>
              <a:ext cx="152400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75C3C4D-56A9-9261-4405-E7EB256F574E}"/>
              </a:ext>
            </a:extLst>
          </p:cNvPr>
          <p:cNvGrpSpPr/>
          <p:nvPr/>
        </p:nvGrpSpPr>
        <p:grpSpPr>
          <a:xfrm>
            <a:off x="473773" y="4091456"/>
            <a:ext cx="152400" cy="2195513"/>
            <a:chOff x="728663" y="3724275"/>
            <a:chExt cx="152400" cy="2195513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A8BFF2F-6A7E-FF2F-EDE8-C225A88081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63" y="3724275"/>
              <a:ext cx="0" cy="219551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C60F2B2-83A4-C0E0-0299-E1F661A3F408}"/>
                </a:ext>
              </a:extLst>
            </p:cNvPr>
            <p:cNvCxnSpPr>
              <a:cxnSpLocks/>
            </p:cNvCxnSpPr>
            <p:nvPr/>
          </p:nvCxnSpPr>
          <p:spPr>
            <a:xfrm>
              <a:off x="728663" y="5800725"/>
              <a:ext cx="152400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42ADFBD-6EAD-B66B-2730-E2E0F48C5942}"/>
              </a:ext>
            </a:extLst>
          </p:cNvPr>
          <p:cNvGrpSpPr/>
          <p:nvPr/>
        </p:nvGrpSpPr>
        <p:grpSpPr>
          <a:xfrm>
            <a:off x="11655735" y="4091456"/>
            <a:ext cx="152400" cy="2195513"/>
            <a:chOff x="728663" y="3724275"/>
            <a:chExt cx="152400" cy="2195513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EF613A3-3FC7-49F6-CA77-47AF61DF92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63" y="3724275"/>
              <a:ext cx="0" cy="219551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AED0E03-51C2-898E-9795-BCC3655B2937}"/>
                </a:ext>
              </a:extLst>
            </p:cNvPr>
            <p:cNvCxnSpPr>
              <a:cxnSpLocks/>
            </p:cNvCxnSpPr>
            <p:nvPr/>
          </p:nvCxnSpPr>
          <p:spPr>
            <a:xfrm>
              <a:off x="728663" y="5800725"/>
              <a:ext cx="152400" cy="0"/>
            </a:xfrm>
            <a:prstGeom prst="line">
              <a:avLst/>
            </a:prstGeom>
            <a:ln w="381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" name="Oval 61">
            <a:extLst>
              <a:ext uri="{FF2B5EF4-FFF2-40B4-BE49-F238E27FC236}">
                <a16:creationId xmlns:a16="http://schemas.microsoft.com/office/drawing/2014/main" id="{8E058F76-4817-ED8D-B8E3-17BD33E68C5C}"/>
              </a:ext>
            </a:extLst>
          </p:cNvPr>
          <p:cNvSpPr/>
          <p:nvPr/>
        </p:nvSpPr>
        <p:spPr>
          <a:xfrm>
            <a:off x="493479" y="4471995"/>
            <a:ext cx="112988" cy="112988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AB4E0C4-AEE4-9AA3-9850-310E5ADABE79}"/>
              </a:ext>
            </a:extLst>
          </p:cNvPr>
          <p:cNvSpPr/>
          <p:nvPr/>
        </p:nvSpPr>
        <p:spPr>
          <a:xfrm>
            <a:off x="3288970" y="4686438"/>
            <a:ext cx="112988" cy="11298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A31CDB2-C79B-6231-DC1B-1DA4C6E2B8D8}"/>
              </a:ext>
            </a:extLst>
          </p:cNvPr>
          <p:cNvSpPr/>
          <p:nvPr/>
        </p:nvSpPr>
        <p:spPr>
          <a:xfrm>
            <a:off x="6084461" y="5370643"/>
            <a:ext cx="112988" cy="11298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83FC6A6-1E85-21E2-2332-4E93BFCDE423}"/>
              </a:ext>
            </a:extLst>
          </p:cNvPr>
          <p:cNvSpPr/>
          <p:nvPr/>
        </p:nvSpPr>
        <p:spPr>
          <a:xfrm>
            <a:off x="8879952" y="4642033"/>
            <a:ext cx="112988" cy="11298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5473036-4023-3E9A-0E2F-1A14E1A1B663}"/>
              </a:ext>
            </a:extLst>
          </p:cNvPr>
          <p:cNvSpPr/>
          <p:nvPr/>
        </p:nvSpPr>
        <p:spPr>
          <a:xfrm>
            <a:off x="11675441" y="5530583"/>
            <a:ext cx="112988" cy="112988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C18A68B-1957-5105-5D2A-AE9BC1A086A8}"/>
              </a:ext>
            </a:extLst>
          </p:cNvPr>
          <p:cNvCxnSpPr>
            <a:cxnSpLocks/>
          </p:cNvCxnSpPr>
          <p:nvPr/>
        </p:nvCxnSpPr>
        <p:spPr>
          <a:xfrm>
            <a:off x="2611092" y="3575656"/>
            <a:ext cx="0" cy="18697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F59CCFC-F14E-9A33-C7A4-215ADA418389}"/>
              </a:ext>
            </a:extLst>
          </p:cNvPr>
          <p:cNvCxnSpPr>
            <a:cxnSpLocks/>
          </p:cNvCxnSpPr>
          <p:nvPr/>
        </p:nvCxnSpPr>
        <p:spPr>
          <a:xfrm>
            <a:off x="5406420" y="3464556"/>
            <a:ext cx="0" cy="409173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317AFB3-698E-D140-0479-BDF90D6CDA4B}"/>
              </a:ext>
            </a:extLst>
          </p:cNvPr>
          <p:cNvCxnSpPr>
            <a:cxnSpLocks/>
          </p:cNvCxnSpPr>
          <p:nvPr/>
        </p:nvCxnSpPr>
        <p:spPr>
          <a:xfrm flipV="1">
            <a:off x="8201748" y="3353455"/>
            <a:ext cx="0" cy="631374"/>
          </a:xfrm>
          <a:prstGeom prst="straightConnector1">
            <a:avLst/>
          </a:prstGeom>
          <a:ln w="635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3C0726E-B6E3-2FFD-681E-C4913A98CB4F}"/>
              </a:ext>
            </a:extLst>
          </p:cNvPr>
          <p:cNvCxnSpPr>
            <a:cxnSpLocks/>
          </p:cNvCxnSpPr>
          <p:nvPr/>
        </p:nvCxnSpPr>
        <p:spPr>
          <a:xfrm>
            <a:off x="10997076" y="3305428"/>
            <a:ext cx="974" cy="72742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0A1C7BCE-3B8C-20E7-0E6F-106408B58F84}"/>
              </a:ext>
            </a:extLst>
          </p:cNvPr>
          <p:cNvSpPr txBox="1"/>
          <p:nvPr/>
        </p:nvSpPr>
        <p:spPr>
          <a:xfrm>
            <a:off x="169452" y="6286969"/>
            <a:ext cx="761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/>
              <a:t>Neuron</a:t>
            </a:r>
          </a:p>
          <a:p>
            <a:pPr algn="ctr"/>
            <a:r>
              <a:rPr lang="en-US" sz="1400" i="1" dirty="0"/>
              <a:t>value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6B7E283-E978-1FA3-A0C5-2D73B73550B6}"/>
              </a:ext>
            </a:extLst>
          </p:cNvPr>
          <p:cNvSpPr/>
          <p:nvPr/>
        </p:nvSpPr>
        <p:spPr>
          <a:xfrm>
            <a:off x="3288970" y="4988741"/>
            <a:ext cx="112988" cy="112988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C5FB35E-EDA7-9A91-6D89-2856E5B5D982}"/>
              </a:ext>
            </a:extLst>
          </p:cNvPr>
          <p:cNvSpPr/>
          <p:nvPr/>
        </p:nvSpPr>
        <p:spPr>
          <a:xfrm>
            <a:off x="6084461" y="5932941"/>
            <a:ext cx="112988" cy="112988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32D301A-339C-4D21-8F09-B378DB29AC3C}"/>
              </a:ext>
            </a:extLst>
          </p:cNvPr>
          <p:cNvSpPr/>
          <p:nvPr/>
        </p:nvSpPr>
        <p:spPr>
          <a:xfrm>
            <a:off x="8879952" y="5613439"/>
            <a:ext cx="112988" cy="112988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054437A-14B7-385C-4615-B756B7A52650}"/>
              </a:ext>
            </a:extLst>
          </p:cNvPr>
          <p:cNvSpPr/>
          <p:nvPr/>
        </p:nvSpPr>
        <p:spPr>
          <a:xfrm>
            <a:off x="11675441" y="6006833"/>
            <a:ext cx="112988" cy="112988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24A73FC-BB68-6DAB-2BA8-8A4CE7EFB1E1}"/>
              </a:ext>
            </a:extLst>
          </p:cNvPr>
          <p:cNvSpPr/>
          <p:nvPr/>
        </p:nvSpPr>
        <p:spPr>
          <a:xfrm>
            <a:off x="3288970" y="4504481"/>
            <a:ext cx="112988" cy="112988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717B036-59DB-A48B-967F-ABB20FC51025}"/>
              </a:ext>
            </a:extLst>
          </p:cNvPr>
          <p:cNvSpPr/>
          <p:nvPr/>
        </p:nvSpPr>
        <p:spPr>
          <a:xfrm>
            <a:off x="6084461" y="5006728"/>
            <a:ext cx="112988" cy="112988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CEB59C3-CE1B-9E67-BC34-C6E7EB19CAFE}"/>
              </a:ext>
            </a:extLst>
          </p:cNvPr>
          <p:cNvSpPr/>
          <p:nvPr/>
        </p:nvSpPr>
        <p:spPr>
          <a:xfrm>
            <a:off x="8879952" y="4871785"/>
            <a:ext cx="112988" cy="112988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5EF8A4EB-1862-8EA3-B1A1-487F5EA54EA2}"/>
              </a:ext>
            </a:extLst>
          </p:cNvPr>
          <p:cNvSpPr/>
          <p:nvPr/>
        </p:nvSpPr>
        <p:spPr>
          <a:xfrm>
            <a:off x="11675441" y="5140517"/>
            <a:ext cx="112988" cy="112988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40FC004-1159-2880-775C-A3DC53EAF301}"/>
              </a:ext>
            </a:extLst>
          </p:cNvPr>
          <p:cNvGrpSpPr/>
          <p:nvPr/>
        </p:nvGrpSpPr>
        <p:grpSpPr>
          <a:xfrm>
            <a:off x="2299313" y="2219568"/>
            <a:ext cx="623558" cy="623558"/>
            <a:chOff x="145897" y="2015615"/>
            <a:chExt cx="1036770" cy="1036770"/>
          </a:xfrm>
          <a:solidFill>
            <a:schemeClr val="bg1">
              <a:lumMod val="75000"/>
            </a:schemeClr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54FA0B6-6683-0BF5-2810-53AA8C910779}"/>
                </a:ext>
              </a:extLst>
            </p:cNvPr>
            <p:cNvSpPr/>
            <p:nvPr/>
          </p:nvSpPr>
          <p:spPr>
            <a:xfrm>
              <a:off x="145897" y="2015615"/>
              <a:ext cx="1036770" cy="1036770"/>
            </a:xfrm>
            <a:prstGeom prst="rect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Noise </a:t>
              </a:r>
            </a:p>
            <a:p>
              <a:pPr algn="ctr"/>
              <a:r>
                <a:rPr lang="en-US" sz="1200" dirty="0"/>
                <a:t>Step 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B16A8B7-7A0A-D221-66E8-93DD2C5E202D}"/>
                </a:ext>
              </a:extLst>
            </p:cNvPr>
            <p:cNvSpPr/>
            <p:nvPr/>
          </p:nvSpPr>
          <p:spPr>
            <a:xfrm>
              <a:off x="425003" y="2189408"/>
              <a:ext cx="90152" cy="90152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ACD9EA2-5B93-879D-98B5-654B9E6FCCEE}"/>
              </a:ext>
            </a:extLst>
          </p:cNvPr>
          <p:cNvGrpSpPr/>
          <p:nvPr/>
        </p:nvGrpSpPr>
        <p:grpSpPr>
          <a:xfrm>
            <a:off x="3033685" y="2219568"/>
            <a:ext cx="623558" cy="623558"/>
            <a:chOff x="145897" y="2015615"/>
            <a:chExt cx="1036770" cy="103677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ECDA7AF-8C31-D56D-ADE5-0A4DF88ADB2F}"/>
                </a:ext>
              </a:extLst>
            </p:cNvPr>
            <p:cNvSpPr/>
            <p:nvPr/>
          </p:nvSpPr>
          <p:spPr>
            <a:xfrm>
              <a:off x="145897" y="2015615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Latent </a:t>
              </a:r>
            </a:p>
            <a:p>
              <a:pPr algn="ctr"/>
              <a:r>
                <a:rPr lang="en-US" sz="1200" dirty="0"/>
                <a:t>Step 1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A3D8CDA-C3C6-FAF6-3262-93AB2302F3D3}"/>
                </a:ext>
              </a:extLst>
            </p:cNvPr>
            <p:cNvSpPr/>
            <p:nvPr/>
          </p:nvSpPr>
          <p:spPr>
            <a:xfrm>
              <a:off x="425003" y="2189408"/>
              <a:ext cx="90152" cy="90152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C5D85A0-4C61-047E-973A-9F49337A24EA}"/>
              </a:ext>
            </a:extLst>
          </p:cNvPr>
          <p:cNvGrpSpPr/>
          <p:nvPr/>
        </p:nvGrpSpPr>
        <p:grpSpPr>
          <a:xfrm>
            <a:off x="5094804" y="2219568"/>
            <a:ext cx="623558" cy="623558"/>
            <a:chOff x="145897" y="2015615"/>
            <a:chExt cx="1036770" cy="1036770"/>
          </a:xfrm>
          <a:solidFill>
            <a:schemeClr val="bg1">
              <a:lumMod val="75000"/>
            </a:schemeClr>
          </a:solidFill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12C2EB42-0841-2EB4-8A91-FDEBEB66F9CB}"/>
                </a:ext>
              </a:extLst>
            </p:cNvPr>
            <p:cNvSpPr/>
            <p:nvPr/>
          </p:nvSpPr>
          <p:spPr>
            <a:xfrm>
              <a:off x="145897" y="2015615"/>
              <a:ext cx="1036770" cy="1036770"/>
            </a:xfrm>
            <a:prstGeom prst="rect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Noise </a:t>
              </a:r>
            </a:p>
            <a:p>
              <a:pPr algn="ctr"/>
              <a:r>
                <a:rPr lang="en-US" sz="1200" dirty="0"/>
                <a:t>Step 1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8EB0B2F-1030-CEAF-E429-CA0CC4B96323}"/>
                </a:ext>
              </a:extLst>
            </p:cNvPr>
            <p:cNvSpPr/>
            <p:nvPr/>
          </p:nvSpPr>
          <p:spPr>
            <a:xfrm>
              <a:off x="425003" y="2189408"/>
              <a:ext cx="90152" cy="90152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6AF43F9-BBEA-2C4E-8196-AF064C522555}"/>
              </a:ext>
            </a:extLst>
          </p:cNvPr>
          <p:cNvGrpSpPr/>
          <p:nvPr/>
        </p:nvGrpSpPr>
        <p:grpSpPr>
          <a:xfrm>
            <a:off x="5829176" y="2219568"/>
            <a:ext cx="623558" cy="623558"/>
            <a:chOff x="145897" y="2015615"/>
            <a:chExt cx="1036770" cy="103677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34516C0-2474-CFF8-197B-91788EE5D427}"/>
                </a:ext>
              </a:extLst>
            </p:cNvPr>
            <p:cNvSpPr/>
            <p:nvPr/>
          </p:nvSpPr>
          <p:spPr>
            <a:xfrm>
              <a:off x="145897" y="2015615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Latent </a:t>
              </a:r>
            </a:p>
            <a:p>
              <a:pPr algn="ctr"/>
              <a:r>
                <a:rPr lang="en-US" sz="1200" dirty="0"/>
                <a:t>Step 1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3885495-16ED-96C8-A61D-04B7DADC203E}"/>
                </a:ext>
              </a:extLst>
            </p:cNvPr>
            <p:cNvSpPr/>
            <p:nvPr/>
          </p:nvSpPr>
          <p:spPr>
            <a:xfrm>
              <a:off x="425003" y="2189408"/>
              <a:ext cx="90152" cy="90152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27728CE-FA77-5612-6AD7-A0AE57B13024}"/>
              </a:ext>
            </a:extLst>
          </p:cNvPr>
          <p:cNvGrpSpPr/>
          <p:nvPr/>
        </p:nvGrpSpPr>
        <p:grpSpPr>
          <a:xfrm>
            <a:off x="7890295" y="2219569"/>
            <a:ext cx="623558" cy="623558"/>
            <a:chOff x="145897" y="2015615"/>
            <a:chExt cx="1036770" cy="1036770"/>
          </a:xfrm>
          <a:solidFill>
            <a:schemeClr val="bg1">
              <a:lumMod val="75000"/>
            </a:schemeClr>
          </a:solidFill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0FCFE58-8407-D8DC-EF43-F8BF9B465183}"/>
                </a:ext>
              </a:extLst>
            </p:cNvPr>
            <p:cNvSpPr/>
            <p:nvPr/>
          </p:nvSpPr>
          <p:spPr>
            <a:xfrm>
              <a:off x="145897" y="2015615"/>
              <a:ext cx="1036770" cy="1036770"/>
            </a:xfrm>
            <a:prstGeom prst="rect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Noise </a:t>
              </a:r>
            </a:p>
            <a:p>
              <a:pPr algn="ctr"/>
              <a:r>
                <a:rPr lang="en-US" sz="1200" dirty="0"/>
                <a:t>Step 1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6CB5335-7527-FFBB-6B92-265D840931B2}"/>
                </a:ext>
              </a:extLst>
            </p:cNvPr>
            <p:cNvSpPr/>
            <p:nvPr/>
          </p:nvSpPr>
          <p:spPr>
            <a:xfrm>
              <a:off x="425003" y="2189408"/>
              <a:ext cx="90152" cy="90152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E602202-B1C1-21BC-F7E9-767DFD62A658}"/>
              </a:ext>
            </a:extLst>
          </p:cNvPr>
          <p:cNvGrpSpPr/>
          <p:nvPr/>
        </p:nvGrpSpPr>
        <p:grpSpPr>
          <a:xfrm>
            <a:off x="8624667" y="2219568"/>
            <a:ext cx="623558" cy="623558"/>
            <a:chOff x="145897" y="2015614"/>
            <a:chExt cx="1036770" cy="103677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90068364-1258-7165-C882-36A42265E6D7}"/>
                </a:ext>
              </a:extLst>
            </p:cNvPr>
            <p:cNvSpPr/>
            <p:nvPr/>
          </p:nvSpPr>
          <p:spPr>
            <a:xfrm>
              <a:off x="145897" y="2015614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Latent </a:t>
              </a:r>
            </a:p>
            <a:p>
              <a:pPr algn="ctr"/>
              <a:r>
                <a:rPr lang="en-US" sz="1200" dirty="0"/>
                <a:t>Step 1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A421056D-1DCF-0F51-A4F0-0A0D6129E64A}"/>
                </a:ext>
              </a:extLst>
            </p:cNvPr>
            <p:cNvSpPr/>
            <p:nvPr/>
          </p:nvSpPr>
          <p:spPr>
            <a:xfrm>
              <a:off x="425003" y="2189408"/>
              <a:ext cx="90152" cy="90152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9D67510-9C57-A720-6E93-61D8307C250A}"/>
              </a:ext>
            </a:extLst>
          </p:cNvPr>
          <p:cNvGrpSpPr/>
          <p:nvPr/>
        </p:nvGrpSpPr>
        <p:grpSpPr>
          <a:xfrm>
            <a:off x="10685784" y="2219568"/>
            <a:ext cx="623558" cy="623558"/>
            <a:chOff x="145897" y="2015615"/>
            <a:chExt cx="1036770" cy="1036770"/>
          </a:xfrm>
          <a:solidFill>
            <a:schemeClr val="bg1">
              <a:lumMod val="75000"/>
            </a:schemeClr>
          </a:solidFill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9AD19CF2-FD72-0BC4-FB37-F53EDB6616E4}"/>
                </a:ext>
              </a:extLst>
            </p:cNvPr>
            <p:cNvSpPr/>
            <p:nvPr/>
          </p:nvSpPr>
          <p:spPr>
            <a:xfrm>
              <a:off x="145897" y="2015615"/>
              <a:ext cx="1036770" cy="1036770"/>
            </a:xfrm>
            <a:prstGeom prst="rect">
              <a:avLst/>
            </a:prstGeom>
            <a:grpFill/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Noise </a:t>
              </a:r>
            </a:p>
            <a:p>
              <a:pPr algn="ctr"/>
              <a:r>
                <a:rPr lang="en-US" sz="1200" dirty="0"/>
                <a:t>Step 1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3AD23DE1-010E-8543-27CD-344E0E26B0A3}"/>
                </a:ext>
              </a:extLst>
            </p:cNvPr>
            <p:cNvSpPr/>
            <p:nvPr/>
          </p:nvSpPr>
          <p:spPr>
            <a:xfrm>
              <a:off x="425003" y="2189408"/>
              <a:ext cx="90152" cy="90152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5A15B685-5E5B-3B9D-F355-480B8014DC2C}"/>
              </a:ext>
            </a:extLst>
          </p:cNvPr>
          <p:cNvGrpSpPr/>
          <p:nvPr/>
        </p:nvGrpSpPr>
        <p:grpSpPr>
          <a:xfrm>
            <a:off x="11420156" y="2219568"/>
            <a:ext cx="623558" cy="623558"/>
            <a:chOff x="145897" y="2015615"/>
            <a:chExt cx="1036770" cy="103677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BC6A6DE2-7834-361A-D7CF-ACC47C550AF9}"/>
                </a:ext>
              </a:extLst>
            </p:cNvPr>
            <p:cNvSpPr/>
            <p:nvPr/>
          </p:nvSpPr>
          <p:spPr>
            <a:xfrm>
              <a:off x="145897" y="2015615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Latent </a:t>
              </a:r>
            </a:p>
            <a:p>
              <a:pPr algn="ctr"/>
              <a:r>
                <a:rPr lang="en-US" sz="1200" dirty="0"/>
                <a:t>Step 1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1512BB1-09AD-5B5F-730D-3536E22E9000}"/>
                </a:ext>
              </a:extLst>
            </p:cNvPr>
            <p:cNvSpPr/>
            <p:nvPr/>
          </p:nvSpPr>
          <p:spPr>
            <a:xfrm>
              <a:off x="425003" y="2189408"/>
              <a:ext cx="90152" cy="90152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338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80" grpId="0" animBg="1"/>
      <p:bldP spid="85" grpId="0" animBg="1"/>
      <p:bldP spid="42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81" grpId="0" animBg="1"/>
      <p:bldP spid="82" grpId="0" animBg="1"/>
      <p:bldP spid="83" grpId="0" animBg="1"/>
      <p:bldP spid="84" grpId="0" animBg="1"/>
      <p:bldP spid="86" grpId="0" animBg="1"/>
      <p:bldP spid="87" grpId="0" animBg="1"/>
      <p:bldP spid="88" grpId="0" animBg="1"/>
      <p:bldP spid="8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7C938-704A-29D9-CF5F-DBBA546B9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F44803-01DA-0E52-8156-0240763F2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FE72AD-53C4-4A8B-1F9B-7FEA68717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12343"/>
            <a:ext cx="12192000" cy="1524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8A6051-58EC-D939-0142-684B184943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333999"/>
            <a:ext cx="12192000" cy="1524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7751EF-8DCF-DF75-04D5-A970E9DD675D}"/>
              </a:ext>
            </a:extLst>
          </p:cNvPr>
          <p:cNvSpPr txBox="1"/>
          <p:nvPr/>
        </p:nvSpPr>
        <p:spPr>
          <a:xfrm>
            <a:off x="281477" y="5772833"/>
            <a:ext cx="1113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LCM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A9C3F9-C8F6-65D1-F6AA-7FAB1C2789E1}"/>
              </a:ext>
            </a:extLst>
          </p:cNvPr>
          <p:cNvSpPr txBox="1"/>
          <p:nvPr/>
        </p:nvSpPr>
        <p:spPr>
          <a:xfrm>
            <a:off x="-20678" y="4043510"/>
            <a:ext cx="1590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DPM++2M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814715-688B-EA2B-5281-FF3ACFED8B1F}"/>
              </a:ext>
            </a:extLst>
          </p:cNvPr>
          <p:cNvSpPr txBox="1"/>
          <p:nvPr/>
        </p:nvSpPr>
        <p:spPr>
          <a:xfrm>
            <a:off x="192713" y="2160300"/>
            <a:ext cx="11637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Euler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B5294E-3452-AB76-5232-BD0DBC904C60}"/>
              </a:ext>
            </a:extLst>
          </p:cNvPr>
          <p:cNvSpPr txBox="1"/>
          <p:nvPr/>
        </p:nvSpPr>
        <p:spPr>
          <a:xfrm>
            <a:off x="9112374" y="735519"/>
            <a:ext cx="3079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Prompt: 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“a cat”</a:t>
            </a:r>
          </a:p>
        </p:txBody>
      </p:sp>
    </p:spTree>
    <p:extLst>
      <p:ext uri="{BB962C8B-B14F-4D97-AF65-F5344CB8AC3E}">
        <p14:creationId xmlns:p14="http://schemas.microsoft.com/office/powerpoint/2010/main" val="776029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CF1643-9F24-4DCD-AEB5-A8DA4AB44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Schedule</a:t>
            </a:r>
          </a:p>
        </p:txBody>
      </p:sp>
      <p:pic>
        <p:nvPicPr>
          <p:cNvPr id="6" name="Content Placeholder 5" descr="A graph of noise schedule&#10;&#10;AI-generated content may be incorrect.">
            <a:extLst>
              <a:ext uri="{FF2B5EF4-FFF2-40B4-BE49-F238E27FC236}">
                <a16:creationId xmlns:a16="http://schemas.microsoft.com/office/drawing/2014/main" id="{220C35D8-3B25-E05F-0F52-B970C4025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7" t="11567" r="4196" b="11690"/>
          <a:stretch/>
        </p:blipFill>
        <p:spPr>
          <a:xfrm>
            <a:off x="838200" y="1928344"/>
            <a:ext cx="10515601" cy="4929656"/>
          </a:xfrm>
        </p:spPr>
      </p:pic>
    </p:spTree>
    <p:extLst>
      <p:ext uri="{BB962C8B-B14F-4D97-AF65-F5344CB8AC3E}">
        <p14:creationId xmlns:p14="http://schemas.microsoft.com/office/powerpoint/2010/main" val="2748180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71055D-48D3-C144-1F5A-40FF0004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33"/>
            <a:ext cx="10515600" cy="700284"/>
          </a:xfrm>
        </p:spPr>
        <p:txBody>
          <a:bodyPr>
            <a:normAutofit/>
          </a:bodyPr>
          <a:lstStyle/>
          <a:p>
            <a:r>
              <a:rPr lang="en-US" dirty="0"/>
              <a:t>Noise scheduler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D29FD66-4AD1-D52A-0052-00948790D365}"/>
              </a:ext>
            </a:extLst>
          </p:cNvPr>
          <p:cNvGrpSpPr/>
          <p:nvPr/>
        </p:nvGrpSpPr>
        <p:grpSpPr>
          <a:xfrm>
            <a:off x="0" y="2247767"/>
            <a:ext cx="12192000" cy="1524000"/>
            <a:chOff x="3649133" y="4555067"/>
            <a:chExt cx="12192000" cy="1524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6CF050A-8D33-F011-F5A5-421E733BB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49133" y="4555067"/>
              <a:ext cx="12192000" cy="1524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BBAB32-4435-1C45-7104-09E1D057306F}"/>
                </a:ext>
              </a:extLst>
            </p:cNvPr>
            <p:cNvSpPr txBox="1"/>
            <p:nvPr/>
          </p:nvSpPr>
          <p:spPr>
            <a:xfrm>
              <a:off x="4056349" y="5132401"/>
              <a:ext cx="8619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Karras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9BEE182-EFFF-6057-2163-8BDD3A58CB07}"/>
              </a:ext>
            </a:extLst>
          </p:cNvPr>
          <p:cNvGrpSpPr/>
          <p:nvPr/>
        </p:nvGrpSpPr>
        <p:grpSpPr>
          <a:xfrm>
            <a:off x="0" y="709017"/>
            <a:ext cx="12192000" cy="1524000"/>
            <a:chOff x="2192866" y="194866"/>
            <a:chExt cx="12192000" cy="1524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ADC869-C116-14AE-C277-5A35280EB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2866" y="194866"/>
              <a:ext cx="12192000" cy="1524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6D8C53-B283-90F1-5B8B-D129A580EC19}"/>
                </a:ext>
              </a:extLst>
            </p:cNvPr>
            <p:cNvSpPr txBox="1"/>
            <p:nvPr/>
          </p:nvSpPr>
          <p:spPr>
            <a:xfrm>
              <a:off x="2505492" y="772200"/>
              <a:ext cx="970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Normal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0F3F2C-3D60-6279-831E-125A249EFB3B}"/>
              </a:ext>
            </a:extLst>
          </p:cNvPr>
          <p:cNvGrpSpPr/>
          <p:nvPr/>
        </p:nvGrpSpPr>
        <p:grpSpPr>
          <a:xfrm>
            <a:off x="0" y="3786517"/>
            <a:ext cx="12192000" cy="1524000"/>
            <a:chOff x="0" y="3567113"/>
            <a:chExt cx="12192000" cy="1524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ADDCC6E-A000-2DA7-BABA-2BBF8D49A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567113"/>
              <a:ext cx="12192000" cy="1524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C4F8D56-2A2A-9F17-9D2B-920DD39C9431}"/>
                </a:ext>
              </a:extLst>
            </p:cNvPr>
            <p:cNvSpPr txBox="1"/>
            <p:nvPr/>
          </p:nvSpPr>
          <p:spPr>
            <a:xfrm>
              <a:off x="47630" y="4144447"/>
              <a:ext cx="1433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Exponential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50BA9B1-2F95-EE2D-4C1D-D53C6BE66E6F}"/>
              </a:ext>
            </a:extLst>
          </p:cNvPr>
          <p:cNvGrpSpPr/>
          <p:nvPr/>
        </p:nvGrpSpPr>
        <p:grpSpPr>
          <a:xfrm>
            <a:off x="0" y="5325268"/>
            <a:ext cx="12192000" cy="1524000"/>
            <a:chOff x="4377266" y="7840134"/>
            <a:chExt cx="12192000" cy="15240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B002DB7-CE84-6BFE-F765-37396718B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77266" y="7840134"/>
              <a:ext cx="12192000" cy="15240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491D3BA-4153-C333-2DC0-4D60FC43D626}"/>
                </a:ext>
              </a:extLst>
            </p:cNvPr>
            <p:cNvSpPr txBox="1"/>
            <p:nvPr/>
          </p:nvSpPr>
          <p:spPr>
            <a:xfrm>
              <a:off x="4607575" y="8278969"/>
              <a:ext cx="10388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SGM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Uniform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FB9CD62-CB41-15C1-75BD-3E62E9AD722D}"/>
              </a:ext>
            </a:extLst>
          </p:cNvPr>
          <p:cNvSpPr txBox="1"/>
          <p:nvPr/>
        </p:nvSpPr>
        <p:spPr>
          <a:xfrm>
            <a:off x="9079036" y="66488"/>
            <a:ext cx="3112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Prompt: 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“a cat”</a:t>
            </a:r>
          </a:p>
        </p:txBody>
      </p:sp>
    </p:spTree>
    <p:extLst>
      <p:ext uri="{BB962C8B-B14F-4D97-AF65-F5344CB8AC3E}">
        <p14:creationId xmlns:p14="http://schemas.microsoft.com/office/powerpoint/2010/main" val="2417843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D22624-5802-4916-FF04-BCBD6D66D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E13777-572D-87D1-F283-E2B9DE8434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“A comfortable week with ComfyUI.”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0F80E3-ACCE-B9A1-1440-AC9B941FF270}"/>
              </a:ext>
            </a:extLst>
          </p:cNvPr>
          <p:cNvSpPr txBox="1"/>
          <p:nvPr/>
        </p:nvSpPr>
        <p:spPr>
          <a:xfrm>
            <a:off x="2426447" y="6019391"/>
            <a:ext cx="7315199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600" i="1" noProof="0">
                <a:solidFill>
                  <a:schemeClr val="tx1">
                    <a:lumMod val="85000"/>
                    <a:lumOff val="15000"/>
                  </a:schemeClr>
                </a:solidFill>
              </a:rPr>
              <a:t>“Une semaine confortable avec ComfyUI.”</a:t>
            </a:r>
            <a:endParaRPr lang="en-US" sz="1600" noProof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CDD066-D5F4-9836-2673-C0A6E9CAB8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330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63169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E8EA0-CBA9-54F7-5072-011E908E3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F73662-73CB-EB6F-E4F0-BF8F1F4F8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Noise scheduler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078F13A-20FD-CD7B-5D43-AFCD4A13BF55}"/>
              </a:ext>
            </a:extLst>
          </p:cNvPr>
          <p:cNvGrpSpPr/>
          <p:nvPr/>
        </p:nvGrpSpPr>
        <p:grpSpPr>
          <a:xfrm>
            <a:off x="0" y="3512344"/>
            <a:ext cx="12192000" cy="1524000"/>
            <a:chOff x="3649133" y="4555067"/>
            <a:chExt cx="12192000" cy="1524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5496872-FE7A-8196-3392-875CF17EF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49133" y="4555067"/>
              <a:ext cx="12192000" cy="1524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1847B0-E76D-E729-2B69-E009A87AD9B8}"/>
                </a:ext>
              </a:extLst>
            </p:cNvPr>
            <p:cNvSpPr txBox="1"/>
            <p:nvPr/>
          </p:nvSpPr>
          <p:spPr>
            <a:xfrm>
              <a:off x="4056349" y="5132401"/>
              <a:ext cx="8619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Karras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C169837-2D3B-D654-17E0-215B0B6313BC}"/>
              </a:ext>
            </a:extLst>
          </p:cNvPr>
          <p:cNvGrpSpPr/>
          <p:nvPr/>
        </p:nvGrpSpPr>
        <p:grpSpPr>
          <a:xfrm>
            <a:off x="0" y="1690688"/>
            <a:ext cx="12192000" cy="1524000"/>
            <a:chOff x="2192866" y="194866"/>
            <a:chExt cx="12192000" cy="1524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ED0F42E-5F53-7785-8301-95635A6D0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2866" y="194866"/>
              <a:ext cx="12192000" cy="1524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AAA312-A97C-D931-2E09-4086EB11D854}"/>
                </a:ext>
              </a:extLst>
            </p:cNvPr>
            <p:cNvSpPr txBox="1"/>
            <p:nvPr/>
          </p:nvSpPr>
          <p:spPr>
            <a:xfrm>
              <a:off x="2505492" y="772200"/>
              <a:ext cx="970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Normal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DD8C21-3442-73D0-550F-08C4DCCB486A}"/>
              </a:ext>
            </a:extLst>
          </p:cNvPr>
          <p:cNvGrpSpPr/>
          <p:nvPr/>
        </p:nvGrpSpPr>
        <p:grpSpPr>
          <a:xfrm>
            <a:off x="0" y="5334000"/>
            <a:ext cx="12192000" cy="1524000"/>
            <a:chOff x="0" y="3567113"/>
            <a:chExt cx="12192000" cy="1524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7ABD072-4DAC-7AF0-4570-1627751C5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567113"/>
              <a:ext cx="12192000" cy="1524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7E9F145-A532-E85C-E722-F4E14556B633}"/>
                </a:ext>
              </a:extLst>
            </p:cNvPr>
            <p:cNvSpPr txBox="1"/>
            <p:nvPr/>
          </p:nvSpPr>
          <p:spPr>
            <a:xfrm>
              <a:off x="47630" y="4144447"/>
              <a:ext cx="1433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Exponential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DEBABE8-1BD8-6FC1-7544-728E2555A4CD}"/>
              </a:ext>
            </a:extLst>
          </p:cNvPr>
          <p:cNvSpPr txBox="1"/>
          <p:nvPr/>
        </p:nvSpPr>
        <p:spPr>
          <a:xfrm>
            <a:off x="9112374" y="735518"/>
            <a:ext cx="3079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Prompt: 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“a cat”</a:t>
            </a:r>
          </a:p>
        </p:txBody>
      </p:sp>
    </p:spTree>
    <p:extLst>
      <p:ext uri="{BB962C8B-B14F-4D97-AF65-F5344CB8AC3E}">
        <p14:creationId xmlns:p14="http://schemas.microsoft.com/office/powerpoint/2010/main" val="241822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FBE96-DF06-C1F5-CF30-04601F3FB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4E7C6-89C6-5FA0-FD3F-7F67EC2A0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Prompting the model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8D8F7BC-DB53-392F-6D8B-122F45CC2F6C}"/>
              </a:ext>
            </a:extLst>
          </p:cNvPr>
          <p:cNvGrpSpPr/>
          <p:nvPr/>
        </p:nvGrpSpPr>
        <p:grpSpPr>
          <a:xfrm>
            <a:off x="838200" y="1690688"/>
            <a:ext cx="3752629" cy="1790000"/>
            <a:chOff x="838200" y="1690688"/>
            <a:chExt cx="3752629" cy="1790000"/>
          </a:xfrm>
        </p:grpSpPr>
        <p:pic>
          <p:nvPicPr>
            <p:cNvPr id="4" name="Content Placeholder 10">
              <a:extLst>
                <a:ext uri="{FF2B5EF4-FFF2-40B4-BE49-F238E27FC236}">
                  <a16:creationId xmlns:a16="http://schemas.microsoft.com/office/drawing/2014/main" id="{9C57B591-EFFF-73A7-65F6-0E5836E40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5330" t="33397" r="44647" b="38105"/>
            <a:stretch/>
          </p:blipFill>
          <p:spPr>
            <a:xfrm>
              <a:off x="2043818" y="1690688"/>
              <a:ext cx="1341393" cy="1790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B04D075-491B-1A5A-1C93-4C3740A49A40}"/>
                </a:ext>
              </a:extLst>
            </p:cNvPr>
            <p:cNvSpPr/>
            <p:nvPr/>
          </p:nvSpPr>
          <p:spPr>
            <a:xfrm>
              <a:off x="838200" y="2067303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Input latent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B9F872B-9778-45E1-6DD3-C7B2C47035F3}"/>
                </a:ext>
              </a:extLst>
            </p:cNvPr>
            <p:cNvSpPr/>
            <p:nvPr/>
          </p:nvSpPr>
          <p:spPr>
            <a:xfrm>
              <a:off x="3554059" y="2067303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Output latent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36A45EC-9D9E-165A-070E-CEC1EB0C60E8}"/>
              </a:ext>
            </a:extLst>
          </p:cNvPr>
          <p:cNvGrpSpPr/>
          <p:nvPr/>
        </p:nvGrpSpPr>
        <p:grpSpPr>
          <a:xfrm>
            <a:off x="838200" y="3477866"/>
            <a:ext cx="3752629" cy="1790000"/>
            <a:chOff x="838200" y="3477866"/>
            <a:chExt cx="3752629" cy="1790000"/>
          </a:xfrm>
        </p:grpSpPr>
        <p:pic>
          <p:nvPicPr>
            <p:cNvPr id="7" name="Content Placeholder 10">
              <a:extLst>
                <a:ext uri="{FF2B5EF4-FFF2-40B4-BE49-F238E27FC236}">
                  <a16:creationId xmlns:a16="http://schemas.microsoft.com/office/drawing/2014/main" id="{4279D8A0-5809-6C48-FA71-EC8CED211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5330" t="33397" r="44647" b="38105"/>
            <a:stretch/>
          </p:blipFill>
          <p:spPr>
            <a:xfrm>
              <a:off x="2043818" y="3477866"/>
              <a:ext cx="1341393" cy="17900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1FE5F5F-0397-6A97-73E5-26C0E22168E9}"/>
                </a:ext>
              </a:extLst>
            </p:cNvPr>
            <p:cNvSpPr/>
            <p:nvPr/>
          </p:nvSpPr>
          <p:spPr>
            <a:xfrm>
              <a:off x="838200" y="3854481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Input latent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A0DF0BA-46BD-8FFF-C3EF-BC3F57E39EC8}"/>
                </a:ext>
              </a:extLst>
            </p:cNvPr>
            <p:cNvSpPr/>
            <p:nvPr/>
          </p:nvSpPr>
          <p:spPr>
            <a:xfrm>
              <a:off x="3554059" y="3854481"/>
              <a:ext cx="1036770" cy="1036770"/>
            </a:xfrm>
            <a:prstGeom prst="rect">
              <a:avLst/>
            </a:prstGeom>
            <a:solidFill>
              <a:srgbClr val="FF9CF9"/>
            </a:solidFill>
            <a:ln w="3810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Output latent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CEAA1F6-3EF1-E646-956A-76CBC724F044}"/>
              </a:ext>
            </a:extLst>
          </p:cNvPr>
          <p:cNvGrpSpPr/>
          <p:nvPr/>
        </p:nvGrpSpPr>
        <p:grpSpPr>
          <a:xfrm>
            <a:off x="1959781" y="5119511"/>
            <a:ext cx="1509463" cy="1020999"/>
            <a:chOff x="1959781" y="5119511"/>
            <a:chExt cx="1509463" cy="102099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CA524F-DFA4-3846-CBB9-8149D8BCE299}"/>
                </a:ext>
              </a:extLst>
            </p:cNvPr>
            <p:cNvSpPr txBox="1"/>
            <p:nvPr/>
          </p:nvSpPr>
          <p:spPr>
            <a:xfrm>
              <a:off x="1959781" y="5740400"/>
              <a:ext cx="150946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Prompt</a:t>
              </a:r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F082C972-30D5-2E74-9F30-14A7E785410B}"/>
                </a:ext>
              </a:extLst>
            </p:cNvPr>
            <p:cNvSpPr/>
            <p:nvPr/>
          </p:nvSpPr>
          <p:spPr>
            <a:xfrm>
              <a:off x="2255381" y="5119511"/>
              <a:ext cx="918265" cy="620889"/>
            </a:xfrm>
            <a:prstGeom prst="triangle">
              <a:avLst/>
            </a:prstGeom>
            <a:solidFill>
              <a:srgbClr val="FFD500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AEFD3DEA-AA5E-529C-74F3-728563CB83D4}"/>
              </a:ext>
            </a:extLst>
          </p:cNvPr>
          <p:cNvSpPr/>
          <p:nvPr/>
        </p:nvSpPr>
        <p:spPr>
          <a:xfrm>
            <a:off x="5577615" y="3854481"/>
            <a:ext cx="1036770" cy="1036770"/>
          </a:xfrm>
          <a:prstGeom prst="rect">
            <a:avLst/>
          </a:prstGeom>
          <a:solidFill>
            <a:srgbClr val="FF9CF9"/>
          </a:solidFill>
          <a:ln w="381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Latent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8D34760-5EE4-8132-096C-FDABD2A38A74}"/>
              </a:ext>
            </a:extLst>
          </p:cNvPr>
          <p:cNvGrpSpPr/>
          <p:nvPr/>
        </p:nvGrpSpPr>
        <p:grpSpPr>
          <a:xfrm>
            <a:off x="4590829" y="2585688"/>
            <a:ext cx="986786" cy="1787178"/>
            <a:chOff x="4590829" y="2585688"/>
            <a:chExt cx="986786" cy="1787178"/>
          </a:xfrm>
        </p:grpSpPr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E9D2EE3D-BAC2-28C9-1D88-98D0E327DD3C}"/>
                </a:ext>
              </a:extLst>
            </p:cNvPr>
            <p:cNvCxnSpPr>
              <a:stCxn id="6" idx="3"/>
              <a:endCxn id="12" idx="1"/>
            </p:cNvCxnSpPr>
            <p:nvPr/>
          </p:nvCxnSpPr>
          <p:spPr>
            <a:xfrm>
              <a:off x="4590829" y="2585688"/>
              <a:ext cx="986786" cy="1787178"/>
            </a:xfrm>
            <a:prstGeom prst="bentConnector3">
              <a:avLst/>
            </a:prstGeom>
            <a:ln w="38100">
              <a:solidFill>
                <a:srgbClr val="700A99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36F04A6-2991-5369-558A-DAC34C1B1499}"/>
                </a:ext>
              </a:extLst>
            </p:cNvPr>
            <p:cNvCxnSpPr>
              <a:cxnSpLocks/>
              <a:stCxn id="9" idx="3"/>
              <a:endCxn id="12" idx="1"/>
            </p:cNvCxnSpPr>
            <p:nvPr/>
          </p:nvCxnSpPr>
          <p:spPr>
            <a:xfrm>
              <a:off x="4590829" y="4372866"/>
              <a:ext cx="986786" cy="0"/>
            </a:xfrm>
            <a:prstGeom prst="straightConnector1">
              <a:avLst/>
            </a:prstGeom>
            <a:ln w="38100">
              <a:solidFill>
                <a:srgbClr val="700A99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89AA964-1E00-A628-1065-30A71C5E1EF6}"/>
                </a:ext>
              </a:extLst>
            </p:cNvPr>
            <p:cNvSpPr/>
            <p:nvPr/>
          </p:nvSpPr>
          <p:spPr>
            <a:xfrm>
              <a:off x="4874672" y="3302183"/>
              <a:ext cx="419100" cy="351366"/>
            </a:xfrm>
            <a:prstGeom prst="ellipse">
              <a:avLst/>
            </a:prstGeom>
            <a:solidFill>
              <a:srgbClr val="700A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CC21860-8787-9AF9-385A-8FF332A16C56}"/>
                </a:ext>
              </a:extLst>
            </p:cNvPr>
            <p:cNvSpPr txBox="1"/>
            <p:nvPr/>
          </p:nvSpPr>
          <p:spPr>
            <a:xfrm>
              <a:off x="4904525" y="3086520"/>
              <a:ext cx="35939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</a:rPr>
                <a:t>-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8B204A1-4A11-DDDE-AE46-416E9C385B76}"/>
              </a:ext>
            </a:extLst>
          </p:cNvPr>
          <p:cNvSpPr txBox="1"/>
          <p:nvPr/>
        </p:nvSpPr>
        <p:spPr>
          <a:xfrm>
            <a:off x="6239933" y="1328200"/>
            <a:ext cx="3713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B39DDB"/>
                </a:solidFill>
              </a:rPr>
              <a:t>Denoised </a:t>
            </a:r>
            <a:r>
              <a:rPr lang="en-US" sz="2800" b="1" i="1" dirty="0">
                <a:solidFill>
                  <a:srgbClr val="B39DDB"/>
                </a:solidFill>
              </a:rPr>
              <a:t>(no prompt)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F82F0E-2B62-E2D6-20E0-DF41A2A7E34D}"/>
              </a:ext>
            </a:extLst>
          </p:cNvPr>
          <p:cNvSpPr txBox="1"/>
          <p:nvPr/>
        </p:nvSpPr>
        <p:spPr>
          <a:xfrm>
            <a:off x="4590829" y="5536379"/>
            <a:ext cx="3636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B39DDB"/>
                </a:solidFill>
              </a:rPr>
              <a:t>Denoised </a:t>
            </a:r>
            <a:r>
              <a:rPr lang="en-US" sz="2800" b="1" i="1" dirty="0">
                <a:solidFill>
                  <a:srgbClr val="B39DDB"/>
                </a:solidFill>
              </a:rPr>
              <a:t>(prompted)</a:t>
            </a:r>
          </a:p>
        </p:txBody>
      </p:sp>
      <p:sp>
        <p:nvSpPr>
          <p:cNvPr id="22" name="Free-form: Shape 21">
            <a:extLst>
              <a:ext uri="{FF2B5EF4-FFF2-40B4-BE49-F238E27FC236}">
                <a16:creationId xmlns:a16="http://schemas.microsoft.com/office/drawing/2014/main" id="{48382565-0158-6B33-AADE-D889449D0300}"/>
              </a:ext>
            </a:extLst>
          </p:cNvPr>
          <p:cNvSpPr/>
          <p:nvPr/>
        </p:nvSpPr>
        <p:spPr>
          <a:xfrm>
            <a:off x="4519612" y="1606748"/>
            <a:ext cx="1757363" cy="538163"/>
          </a:xfrm>
          <a:custGeom>
            <a:avLst/>
            <a:gdLst>
              <a:gd name="connsiteX0" fmla="*/ 1757363 w 1757363"/>
              <a:gd name="connsiteY0" fmla="*/ 0 h 538163"/>
              <a:gd name="connsiteX1" fmla="*/ 847725 w 1757363"/>
              <a:gd name="connsiteY1" fmla="*/ 123825 h 538163"/>
              <a:gd name="connsiteX2" fmla="*/ 0 w 1757363"/>
              <a:gd name="connsiteY2" fmla="*/ 538163 h 5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7363" h="538163">
                <a:moveTo>
                  <a:pt x="1757363" y="0"/>
                </a:moveTo>
                <a:cubicBezTo>
                  <a:pt x="1448991" y="17065"/>
                  <a:pt x="1140619" y="34131"/>
                  <a:pt x="847725" y="123825"/>
                </a:cubicBezTo>
                <a:cubicBezTo>
                  <a:pt x="554831" y="213519"/>
                  <a:pt x="277415" y="375841"/>
                  <a:pt x="0" y="538163"/>
                </a:cubicBezTo>
              </a:path>
            </a:pathLst>
          </a:custGeom>
          <a:noFill/>
          <a:ln w="76200">
            <a:solidFill>
              <a:srgbClr val="B39DDB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10831D-AD5A-9C47-E0E8-9D3AB7DCA56C}"/>
              </a:ext>
            </a:extLst>
          </p:cNvPr>
          <p:cNvSpPr txBox="1"/>
          <p:nvPr/>
        </p:nvSpPr>
        <p:spPr>
          <a:xfrm>
            <a:off x="6559368" y="2985562"/>
            <a:ext cx="5631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B39DDB"/>
                </a:solidFill>
              </a:rPr>
              <a:t>Denoised </a:t>
            </a:r>
            <a:r>
              <a:rPr lang="en-US" sz="2800" b="1" i="1" dirty="0">
                <a:solidFill>
                  <a:srgbClr val="B39DDB"/>
                </a:solidFill>
              </a:rPr>
              <a:t>(re-enforced prompted)</a:t>
            </a:r>
          </a:p>
        </p:txBody>
      </p:sp>
      <p:sp>
        <p:nvSpPr>
          <p:cNvPr id="23" name="Free-form: Shape 22">
            <a:extLst>
              <a:ext uri="{FF2B5EF4-FFF2-40B4-BE49-F238E27FC236}">
                <a16:creationId xmlns:a16="http://schemas.microsoft.com/office/drawing/2014/main" id="{D9B6162F-6055-4782-B965-BDB5E5E92554}"/>
              </a:ext>
            </a:extLst>
          </p:cNvPr>
          <p:cNvSpPr/>
          <p:nvPr/>
        </p:nvSpPr>
        <p:spPr>
          <a:xfrm>
            <a:off x="6048375" y="3279053"/>
            <a:ext cx="566011" cy="640485"/>
          </a:xfrm>
          <a:custGeom>
            <a:avLst/>
            <a:gdLst>
              <a:gd name="connsiteX0" fmla="*/ 1757363 w 1757363"/>
              <a:gd name="connsiteY0" fmla="*/ 0 h 538163"/>
              <a:gd name="connsiteX1" fmla="*/ 847725 w 1757363"/>
              <a:gd name="connsiteY1" fmla="*/ 123825 h 538163"/>
              <a:gd name="connsiteX2" fmla="*/ 0 w 1757363"/>
              <a:gd name="connsiteY2" fmla="*/ 538163 h 5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7363" h="538163">
                <a:moveTo>
                  <a:pt x="1757363" y="0"/>
                </a:moveTo>
                <a:cubicBezTo>
                  <a:pt x="1448991" y="17065"/>
                  <a:pt x="1140619" y="34131"/>
                  <a:pt x="847725" y="123825"/>
                </a:cubicBezTo>
                <a:cubicBezTo>
                  <a:pt x="554831" y="213519"/>
                  <a:pt x="277415" y="375841"/>
                  <a:pt x="0" y="538163"/>
                </a:cubicBezTo>
              </a:path>
            </a:pathLst>
          </a:custGeom>
          <a:noFill/>
          <a:ln w="76200">
            <a:solidFill>
              <a:srgbClr val="B39DDB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-form: Shape 23">
            <a:extLst>
              <a:ext uri="{FF2B5EF4-FFF2-40B4-BE49-F238E27FC236}">
                <a16:creationId xmlns:a16="http://schemas.microsoft.com/office/drawing/2014/main" id="{6AC912A4-0CB6-84F4-3EC1-6A1621EFA64E}"/>
              </a:ext>
            </a:extLst>
          </p:cNvPr>
          <p:cNvSpPr/>
          <p:nvPr/>
        </p:nvSpPr>
        <p:spPr>
          <a:xfrm flipV="1">
            <a:off x="4100513" y="4813641"/>
            <a:ext cx="547687" cy="891819"/>
          </a:xfrm>
          <a:custGeom>
            <a:avLst/>
            <a:gdLst>
              <a:gd name="connsiteX0" fmla="*/ 1757363 w 1757363"/>
              <a:gd name="connsiteY0" fmla="*/ 0 h 538163"/>
              <a:gd name="connsiteX1" fmla="*/ 847725 w 1757363"/>
              <a:gd name="connsiteY1" fmla="*/ 123825 h 538163"/>
              <a:gd name="connsiteX2" fmla="*/ 0 w 1757363"/>
              <a:gd name="connsiteY2" fmla="*/ 538163 h 53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7363" h="538163">
                <a:moveTo>
                  <a:pt x="1757363" y="0"/>
                </a:moveTo>
                <a:cubicBezTo>
                  <a:pt x="1448991" y="17065"/>
                  <a:pt x="1140619" y="34131"/>
                  <a:pt x="847725" y="123825"/>
                </a:cubicBezTo>
                <a:cubicBezTo>
                  <a:pt x="554831" y="213519"/>
                  <a:pt x="277415" y="375841"/>
                  <a:pt x="0" y="538163"/>
                </a:cubicBezTo>
              </a:path>
            </a:pathLst>
          </a:custGeom>
          <a:noFill/>
          <a:ln w="76200">
            <a:solidFill>
              <a:srgbClr val="B39DDB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4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/>
      <p:bldP spid="20" grpId="0"/>
      <p:bldP spid="22" grpId="0" animBg="1"/>
      <p:bldP spid="21" grpId="0"/>
      <p:bldP spid="23" grpId="0" animBg="1"/>
      <p:bldP spid="2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16E2E-182A-8FD0-4B94-BA9B8F327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Prompting effect </a:t>
            </a:r>
            <a:r>
              <a:rPr lang="en-US" i="1" dirty="0"/>
              <a:t>(“</a:t>
            </a:r>
            <a:r>
              <a:rPr lang="en-US" i="1" dirty="0" err="1"/>
              <a:t>cfg</a:t>
            </a:r>
            <a:r>
              <a:rPr lang="en-US" i="1" dirty="0"/>
              <a:t>”)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24DD9F-54DE-AD48-8602-298194DD5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2834" y="1690688"/>
            <a:ext cx="9186332" cy="51673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365B24-6B48-22D0-20EA-5A122E90E196}"/>
              </a:ext>
            </a:extLst>
          </p:cNvPr>
          <p:cNvSpPr txBox="1"/>
          <p:nvPr/>
        </p:nvSpPr>
        <p:spPr>
          <a:xfrm>
            <a:off x="9112374" y="735518"/>
            <a:ext cx="3079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Prompt: 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“a cat”</a:t>
            </a:r>
          </a:p>
        </p:txBody>
      </p:sp>
    </p:spTree>
    <p:extLst>
      <p:ext uri="{BB962C8B-B14F-4D97-AF65-F5344CB8AC3E}">
        <p14:creationId xmlns:p14="http://schemas.microsoft.com/office/powerpoint/2010/main" val="2752208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CDC72-FE01-7B75-2E65-C1378C95D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seed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982FC5-BE26-8B6B-91B7-D7C413F28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2835" y="1690688"/>
            <a:ext cx="9186330" cy="516731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7BE3B8-1F45-54A4-050A-A5C92873A326}"/>
              </a:ext>
            </a:extLst>
          </p:cNvPr>
          <p:cNvSpPr txBox="1"/>
          <p:nvPr/>
        </p:nvSpPr>
        <p:spPr>
          <a:xfrm>
            <a:off x="9112374" y="735518"/>
            <a:ext cx="3079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Prompt: 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“a cat”</a:t>
            </a:r>
          </a:p>
        </p:txBody>
      </p:sp>
    </p:spTree>
    <p:extLst>
      <p:ext uri="{BB962C8B-B14F-4D97-AF65-F5344CB8AC3E}">
        <p14:creationId xmlns:p14="http://schemas.microsoft.com/office/powerpoint/2010/main" val="3622907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B864595-9414-6388-BC50-A0FFA3751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ComfyUI Workflow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171CFB6-65C8-3C84-CCE3-64D53B930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883864"/>
            <a:ext cx="12192000" cy="4234860"/>
          </a:xfrm>
        </p:spPr>
      </p:pic>
    </p:spTree>
    <p:extLst>
      <p:ext uri="{BB962C8B-B14F-4D97-AF65-F5344CB8AC3E}">
        <p14:creationId xmlns:p14="http://schemas.microsoft.com/office/powerpoint/2010/main" val="207491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erson in a garment&#10;&#10;AI-generated content may be incorrect.">
            <a:extLst>
              <a:ext uri="{FF2B5EF4-FFF2-40B4-BE49-F238E27FC236}">
                <a16:creationId xmlns:a16="http://schemas.microsoft.com/office/drawing/2014/main" id="{E32BF6ED-F4B3-BBB8-1AFC-959947B12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1" r="263" b="42369"/>
          <a:stretch/>
        </p:blipFill>
        <p:spPr>
          <a:xfrm>
            <a:off x="7967351" y="-1"/>
            <a:ext cx="4224651" cy="3346705"/>
          </a:xfrm>
          <a:custGeom>
            <a:avLst/>
            <a:gdLst/>
            <a:ahLst/>
            <a:cxnLst/>
            <a:rect l="l" t="t" r="r" b="b"/>
            <a:pathLst>
              <a:path w="422465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224651" y="0"/>
                </a:lnTo>
                <a:lnTo>
                  <a:pt x="422465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1" name="Picture 10" descr="A black sports car on a road&#10;&#10;AI-generated content may be incorrect.">
            <a:extLst>
              <a:ext uri="{FF2B5EF4-FFF2-40B4-BE49-F238E27FC236}">
                <a16:creationId xmlns:a16="http://schemas.microsoft.com/office/drawing/2014/main" id="{25DC2401-16F4-8E42-C685-7C64EB20F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" t="17401" r="-3491" b="17392"/>
          <a:stretch/>
        </p:blipFill>
        <p:spPr>
          <a:xfrm>
            <a:off x="4493434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832507" y="0"/>
                </a:lnTo>
                <a:lnTo>
                  <a:pt x="3282657" y="3346461"/>
                </a:lnTo>
                <a:lnTo>
                  <a:pt x="7698564" y="3346461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9" name="Picture 8" descr="A spaceship on a desert&#10;&#10;AI-generated content may be incorrect.">
            <a:extLst>
              <a:ext uri="{FF2B5EF4-FFF2-40B4-BE49-F238E27FC236}">
                <a16:creationId xmlns:a16="http://schemas.microsoft.com/office/drawing/2014/main" id="{11C9B986-30AF-82B0-69D8-319CB3F355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" r="6313" b="3"/>
          <a:stretch/>
        </p:blipFill>
        <p:spPr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15" name="Picture 14" descr="Bowls of soup with noodles and eggs&#10;&#10;AI-generated content may be incorrect.">
            <a:extLst>
              <a:ext uri="{FF2B5EF4-FFF2-40B4-BE49-F238E27FC236}">
                <a16:creationId xmlns:a16="http://schemas.microsoft.com/office/drawing/2014/main" id="{AF75C7E9-4FE0-5E62-A2A4-04FDEF0829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3"/>
          <a:stretch/>
        </p:blipFill>
        <p:spPr>
          <a:xfrm>
            <a:off x="6350090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Picture 6" descr="A person with white hair and lightning coming out of his chest&#10;&#10;AI-generated content may be incorrect.">
            <a:extLst>
              <a:ext uri="{FF2B5EF4-FFF2-40B4-BE49-F238E27FC236}">
                <a16:creationId xmlns:a16="http://schemas.microsoft.com/office/drawing/2014/main" id="{263466A8-3394-00FF-28D4-27029738C5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" t="11350" r="-4667" b="42463"/>
          <a:stretch/>
        </p:blipFill>
        <p:spPr>
          <a:xfrm>
            <a:off x="2861892" y="3511296"/>
            <a:ext cx="4836673" cy="3346705"/>
          </a:xfrm>
          <a:custGeom>
            <a:avLst/>
            <a:gdLst/>
            <a:ahLst/>
            <a:cxnLst/>
            <a:rect l="l" t="t" r="r" b="b"/>
            <a:pathLst>
              <a:path w="4836673" h="3346705">
                <a:moveTo>
                  <a:pt x="1549963" y="0"/>
                </a:moveTo>
                <a:lnTo>
                  <a:pt x="4836673" y="0"/>
                </a:lnTo>
                <a:lnTo>
                  <a:pt x="3286710" y="3346705"/>
                </a:lnTo>
                <a:lnTo>
                  <a:pt x="3281133" y="3346705"/>
                </a:lnTo>
                <a:lnTo>
                  <a:pt x="2214905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5" name="Picture 4" descr="A person with blue eyes wearing a metal armor&#10;&#10;AI-generated content may be incorrect.">
            <a:extLst>
              <a:ext uri="{FF2B5EF4-FFF2-40B4-BE49-F238E27FC236}">
                <a16:creationId xmlns:a16="http://schemas.microsoft.com/office/drawing/2014/main" id="{1D4B032C-61CB-F4EA-81E8-F472CA3DB2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60" r="2" b="29794"/>
          <a:stretch/>
        </p:blipFill>
        <p:spPr>
          <a:xfrm>
            <a:off x="-3" y="3511295"/>
            <a:ext cx="4213642" cy="3346705"/>
          </a:xfrm>
          <a:custGeom>
            <a:avLst/>
            <a:gdLst/>
            <a:ahLst/>
            <a:cxnLst/>
            <a:rect l="l" t="t" r="r" b="b"/>
            <a:pathLst>
              <a:path w="4213642" h="3346705">
                <a:moveTo>
                  <a:pt x="0" y="0"/>
                </a:moveTo>
                <a:lnTo>
                  <a:pt x="4213642" y="0"/>
                </a:lnTo>
                <a:lnTo>
                  <a:pt x="2663679" y="3346705"/>
                </a:lnTo>
                <a:lnTo>
                  <a:pt x="2658102" y="3346705"/>
                </a:lnTo>
                <a:lnTo>
                  <a:pt x="1591874" y="3346705"/>
                </a:lnTo>
                <a:lnTo>
                  <a:pt x="0" y="334670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69204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obot with a cape and a cape&#10;&#10;AI-generated content may be incorrect.">
            <a:extLst>
              <a:ext uri="{FF2B5EF4-FFF2-40B4-BE49-F238E27FC236}">
                <a16:creationId xmlns:a16="http://schemas.microsoft.com/office/drawing/2014/main" id="{2D560F3C-9179-50AA-B431-F5B7D6DEB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" t="5553" r="25" b="52003"/>
          <a:stretch/>
        </p:blipFill>
        <p:spPr>
          <a:xfrm>
            <a:off x="4166505" y="10"/>
            <a:ext cx="4444096" cy="3067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A1E2CB-64B7-CEF5-47D4-9C56B6B03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82" b="33762"/>
          <a:stretch/>
        </p:blipFill>
        <p:spPr>
          <a:xfrm>
            <a:off x="-1" y="3790950"/>
            <a:ext cx="8305800" cy="3067051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A518CE4-E4D4-4D8A-980F-6D692AC9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55454" cy="4845530"/>
          </a:xfrm>
          <a:custGeom>
            <a:avLst/>
            <a:gdLst>
              <a:gd name="connsiteX0" fmla="*/ 0 w 5155454"/>
              <a:gd name="connsiteY0" fmla="*/ 0 h 4845530"/>
              <a:gd name="connsiteX1" fmla="*/ 4766270 w 5155454"/>
              <a:gd name="connsiteY1" fmla="*/ 0 h 4845530"/>
              <a:gd name="connsiteX2" fmla="*/ 4896671 w 5155454"/>
              <a:gd name="connsiteY2" fmla="*/ 270697 h 4845530"/>
              <a:gd name="connsiteX3" fmla="*/ 5155454 w 5155454"/>
              <a:gd name="connsiteY3" fmla="*/ 1552495 h 4845530"/>
              <a:gd name="connsiteX4" fmla="*/ 1862419 w 5155454"/>
              <a:gd name="connsiteY4" fmla="*/ 4845530 h 4845530"/>
              <a:gd name="connsiteX5" fmla="*/ 21252 w 5155454"/>
              <a:gd name="connsiteY5" fmla="*/ 4283132 h 4845530"/>
              <a:gd name="connsiteX6" fmla="*/ 0 w 5155454"/>
              <a:gd name="connsiteY6" fmla="*/ 4267240 h 484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5454" h="4845530">
                <a:moveTo>
                  <a:pt x="0" y="0"/>
                </a:moveTo>
                <a:lnTo>
                  <a:pt x="4766270" y="0"/>
                </a:lnTo>
                <a:lnTo>
                  <a:pt x="4896671" y="270697"/>
                </a:lnTo>
                <a:cubicBezTo>
                  <a:pt x="5063308" y="664671"/>
                  <a:pt x="5155454" y="1097822"/>
                  <a:pt x="5155454" y="1552495"/>
                </a:cubicBezTo>
                <a:cubicBezTo>
                  <a:pt x="5155454" y="3371188"/>
                  <a:pt x="3681112" y="4845530"/>
                  <a:pt x="1862419" y="4845530"/>
                </a:cubicBezTo>
                <a:cubicBezTo>
                  <a:pt x="1180409" y="4845530"/>
                  <a:pt x="546824" y="4638201"/>
                  <a:pt x="21252" y="4283132"/>
                </a:cubicBezTo>
                <a:lnTo>
                  <a:pt x="0" y="42672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A person with long red hair and a gold collared shirt&#10;&#10;AI-generated content may be incorrect.">
            <a:extLst>
              <a:ext uri="{FF2B5EF4-FFF2-40B4-BE49-F238E27FC236}">
                <a16:creationId xmlns:a16="http://schemas.microsoft.com/office/drawing/2014/main" id="{D51F7E70-CE1D-A395-4A00-ED57D56CD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0" b="25001"/>
          <a:stretch/>
        </p:blipFill>
        <p:spPr>
          <a:xfrm>
            <a:off x="1" y="2"/>
            <a:ext cx="5017099" cy="4718647"/>
          </a:xfrm>
          <a:custGeom>
            <a:avLst/>
            <a:gdLst/>
            <a:ahLst/>
            <a:cxnLst/>
            <a:rect l="l" t="t" r="r" b="b"/>
            <a:pathLst>
              <a:path w="5017099" h="4718647">
                <a:moveTo>
                  <a:pt x="0" y="0"/>
                </a:moveTo>
                <a:lnTo>
                  <a:pt x="4599738" y="0"/>
                </a:lnTo>
                <a:lnTo>
                  <a:pt x="4636346" y="60259"/>
                </a:lnTo>
                <a:cubicBezTo>
                  <a:pt x="4879170" y="507256"/>
                  <a:pt x="5017099" y="1019504"/>
                  <a:pt x="5017099" y="1563967"/>
                </a:cubicBezTo>
                <a:cubicBezTo>
                  <a:pt x="5017099" y="3306249"/>
                  <a:pt x="3604701" y="4718647"/>
                  <a:pt x="1862419" y="4718647"/>
                </a:cubicBezTo>
                <a:cubicBezTo>
                  <a:pt x="1209063" y="4718647"/>
                  <a:pt x="602098" y="4520029"/>
                  <a:pt x="98607" y="4179877"/>
                </a:cubicBezTo>
                <a:lnTo>
                  <a:pt x="0" y="4106140"/>
                </a:ln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82BF3E2-EB0E-40D6-8835-2367A5316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8480" y="1563968"/>
            <a:ext cx="6043520" cy="5294033"/>
          </a:xfrm>
          <a:custGeom>
            <a:avLst/>
            <a:gdLst>
              <a:gd name="connsiteX0" fmla="*/ 3600823 w 6043520"/>
              <a:gd name="connsiteY0" fmla="*/ 0 h 5294033"/>
              <a:gd name="connsiteX1" fmla="*/ 5891281 w 6043520"/>
              <a:gd name="connsiteY1" fmla="*/ 822253 h 5294033"/>
              <a:gd name="connsiteX2" fmla="*/ 6043520 w 6043520"/>
              <a:gd name="connsiteY2" fmla="*/ 960617 h 5294033"/>
              <a:gd name="connsiteX3" fmla="*/ 6043520 w 6043520"/>
              <a:gd name="connsiteY3" fmla="*/ 5294033 h 5294033"/>
              <a:gd name="connsiteX4" fmla="*/ 423445 w 6043520"/>
              <a:gd name="connsiteY4" fmla="*/ 5294033 h 5294033"/>
              <a:gd name="connsiteX5" fmla="*/ 282971 w 6043520"/>
              <a:gd name="connsiteY5" fmla="*/ 5002426 h 5294033"/>
              <a:gd name="connsiteX6" fmla="*/ 0 w 6043520"/>
              <a:gd name="connsiteY6" fmla="*/ 3600823 h 5294033"/>
              <a:gd name="connsiteX7" fmla="*/ 3600823 w 6043520"/>
              <a:gd name="connsiteY7" fmla="*/ 0 h 529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3520" h="5294033">
                <a:moveTo>
                  <a:pt x="3600823" y="0"/>
                </a:moveTo>
                <a:cubicBezTo>
                  <a:pt x="4470871" y="0"/>
                  <a:pt x="5268847" y="308574"/>
                  <a:pt x="5891281" y="822253"/>
                </a:cubicBezTo>
                <a:lnTo>
                  <a:pt x="6043520" y="960617"/>
                </a:lnTo>
                <a:lnTo>
                  <a:pt x="6043520" y="5294033"/>
                </a:lnTo>
                <a:lnTo>
                  <a:pt x="423445" y="5294033"/>
                </a:lnTo>
                <a:lnTo>
                  <a:pt x="282971" y="5002426"/>
                </a:lnTo>
                <a:cubicBezTo>
                  <a:pt x="100759" y="4571630"/>
                  <a:pt x="0" y="4097993"/>
                  <a:pt x="0" y="3600823"/>
                </a:cubicBezTo>
                <a:cubicBezTo>
                  <a:pt x="0" y="1612143"/>
                  <a:pt x="1612143" y="0"/>
                  <a:pt x="36008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erson with long white hair wearing armor&#10;&#10;AI-generated content may be incorrect.">
            <a:extLst>
              <a:ext uri="{FF2B5EF4-FFF2-40B4-BE49-F238E27FC236}">
                <a16:creationId xmlns:a16="http://schemas.microsoft.com/office/drawing/2014/main" id="{4FCF4BC0-664B-E83A-14CA-AA185633A2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7" r="9401" b="-3"/>
          <a:stretch/>
        </p:blipFill>
        <p:spPr>
          <a:xfrm>
            <a:off x="6283728" y="1699213"/>
            <a:ext cx="5908273" cy="5158786"/>
          </a:xfrm>
          <a:custGeom>
            <a:avLst/>
            <a:gdLst/>
            <a:ahLst/>
            <a:cxnLst/>
            <a:rect l="l" t="t" r="r" b="b"/>
            <a:pathLst>
              <a:path w="5908273" h="5158786">
                <a:moveTo>
                  <a:pt x="3465576" y="0"/>
                </a:moveTo>
                <a:cubicBezTo>
                  <a:pt x="4302945" y="0"/>
                  <a:pt x="5070948" y="296984"/>
                  <a:pt x="5670004" y="791369"/>
                </a:cubicBezTo>
                <a:lnTo>
                  <a:pt x="5908273" y="1007923"/>
                </a:lnTo>
                <a:lnTo>
                  <a:pt x="5908273" y="5158786"/>
                </a:lnTo>
                <a:lnTo>
                  <a:pt x="443374" y="5158786"/>
                </a:lnTo>
                <a:lnTo>
                  <a:pt x="418277" y="5117476"/>
                </a:lnTo>
                <a:cubicBezTo>
                  <a:pt x="151523" y="4626427"/>
                  <a:pt x="0" y="4063697"/>
                  <a:pt x="0" y="3465576"/>
                </a:cubicBezTo>
                <a:cubicBezTo>
                  <a:pt x="0" y="1551591"/>
                  <a:pt x="1551591" y="0"/>
                  <a:pt x="3465576" y="0"/>
                </a:cubicBezTo>
                <a:close/>
              </a:path>
            </a:pathLst>
          </a:cu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81E86DD-89E6-42B2-8675-84B7C56BFF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50534" y="1716727"/>
            <a:ext cx="4572000" cy="45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erson with blue hair and a nose ring&#10;&#10;AI-generated content may be incorrect.">
            <a:extLst>
              <a:ext uri="{FF2B5EF4-FFF2-40B4-BE49-F238E27FC236}">
                <a16:creationId xmlns:a16="http://schemas.microsoft.com/office/drawing/2014/main" id="{3E6CF6B8-CA4B-E200-C850-FB4A21ED6C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8" r="-1" b="27562"/>
          <a:stretch/>
        </p:blipFill>
        <p:spPr>
          <a:xfrm>
            <a:off x="3287694" y="1853886"/>
            <a:ext cx="4297680" cy="4297680"/>
          </a:xfrm>
          <a:custGeom>
            <a:avLst/>
            <a:gdLst/>
            <a:ahLst/>
            <a:cxnLst/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EFE9E4D-D93B-4B04-A3B5-234F5DBB9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62313" y="-1"/>
            <a:ext cx="4444096" cy="3211788"/>
          </a:xfrm>
          <a:custGeom>
            <a:avLst/>
            <a:gdLst>
              <a:gd name="connsiteX0" fmla="*/ 5102 w 4444096"/>
              <a:gd name="connsiteY0" fmla="*/ 0 h 3211788"/>
              <a:gd name="connsiteX1" fmla="*/ 4444096 w 4444096"/>
              <a:gd name="connsiteY1" fmla="*/ 0 h 3211788"/>
              <a:gd name="connsiteX2" fmla="*/ 4444096 w 4444096"/>
              <a:gd name="connsiteY2" fmla="*/ 2908319 h 3211788"/>
              <a:gd name="connsiteX3" fmla="*/ 4321598 w 4444096"/>
              <a:gd name="connsiteY3" fmla="*/ 2967330 h 3211788"/>
              <a:gd name="connsiteX4" fmla="*/ 3110753 w 4444096"/>
              <a:gd name="connsiteY4" fmla="*/ 3211788 h 3211788"/>
              <a:gd name="connsiteX5" fmla="*/ 0 w 4444096"/>
              <a:gd name="connsiteY5" fmla="*/ 101035 h 321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4096" h="3211788">
                <a:moveTo>
                  <a:pt x="5102" y="0"/>
                </a:moveTo>
                <a:lnTo>
                  <a:pt x="4444096" y="0"/>
                </a:lnTo>
                <a:lnTo>
                  <a:pt x="4444096" y="2908319"/>
                </a:lnTo>
                <a:lnTo>
                  <a:pt x="4321598" y="2967330"/>
                </a:lnTo>
                <a:cubicBezTo>
                  <a:pt x="3949433" y="3124742"/>
                  <a:pt x="3540258" y="3211788"/>
                  <a:pt x="3110753" y="3211788"/>
                </a:cubicBezTo>
                <a:cubicBezTo>
                  <a:pt x="1392732" y="3211788"/>
                  <a:pt x="0" y="1819056"/>
                  <a:pt x="0" y="1010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Picture 8" descr="A person in a garment&#10;&#10;AI-generated content may be incorrect.">
            <a:extLst>
              <a:ext uri="{FF2B5EF4-FFF2-40B4-BE49-F238E27FC236}">
                <a16:creationId xmlns:a16="http://schemas.microsoft.com/office/drawing/2014/main" id="{2CF2605A-21B5-C3E4-5BA5-1EEC58774B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4" b="39483"/>
          <a:stretch/>
        </p:blipFill>
        <p:spPr>
          <a:xfrm>
            <a:off x="7928700" y="-1"/>
            <a:ext cx="4277711" cy="3045402"/>
          </a:xfrm>
          <a:custGeom>
            <a:avLst/>
            <a:gdLst/>
            <a:ahLst/>
            <a:cxnLst/>
            <a:rect l="l" t="t" r="r" b="b"/>
            <a:pathLst>
              <a:path w="4277711" h="3045402">
                <a:moveTo>
                  <a:pt x="5102" y="0"/>
                </a:moveTo>
                <a:lnTo>
                  <a:pt x="4277711" y="0"/>
                </a:lnTo>
                <a:lnTo>
                  <a:pt x="4277711" y="2723810"/>
                </a:lnTo>
                <a:lnTo>
                  <a:pt x="4090449" y="2814019"/>
                </a:lnTo>
                <a:cubicBezTo>
                  <a:pt x="3738190" y="2963012"/>
                  <a:pt x="3350901" y="3045402"/>
                  <a:pt x="2944368" y="3045402"/>
                </a:cubicBezTo>
                <a:cubicBezTo>
                  <a:pt x="1318238" y="3045402"/>
                  <a:pt x="0" y="1727164"/>
                  <a:pt x="0" y="10103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63306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1859-C554-B502-971A-F2CA91DFD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293918"/>
          </a:xfrm>
        </p:spPr>
        <p:txBody>
          <a:bodyPr/>
          <a:lstStyle/>
          <a:p>
            <a:r>
              <a:rPr lang="en-US" dirty="0"/>
              <a:t>What is stable diffusion?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DDF1F86-D7E6-94B1-AE5A-3BA6C3C11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289" y="1293918"/>
            <a:ext cx="10834511" cy="4883045"/>
          </a:xfrm>
        </p:spPr>
        <p:txBody>
          <a:bodyPr/>
          <a:lstStyle/>
          <a:p>
            <a:r>
              <a:rPr lang="en-GB" dirty="0"/>
              <a:t>Stable Diffusion is a text-to-image deep learning model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Code and model weights have been released publicly</a:t>
            </a:r>
          </a:p>
          <a:p>
            <a:endParaRPr lang="en-GB" dirty="0"/>
          </a:p>
          <a:p>
            <a:r>
              <a:rPr lang="en-GB" dirty="0"/>
              <a:t>Can run on a GPU with 4 GB VRAM (&lt;500$ hardware)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E48915-EAC2-D191-AA94-4F8B6E3E5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8949" y="4206433"/>
            <a:ext cx="807156" cy="80715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82AD63E-64BA-CCDF-BA5C-CD28270D685D}"/>
              </a:ext>
            </a:extLst>
          </p:cNvPr>
          <p:cNvGrpSpPr/>
          <p:nvPr/>
        </p:nvGrpSpPr>
        <p:grpSpPr>
          <a:xfrm>
            <a:off x="838200" y="1958768"/>
            <a:ext cx="6773334" cy="1955192"/>
            <a:chOff x="1343377" y="2073891"/>
            <a:chExt cx="5700890" cy="1645620"/>
          </a:xfrm>
        </p:grpSpPr>
        <p:pic>
          <p:nvPicPr>
            <p:cNvPr id="9" name="Content Placeholder 3" descr="A astronaut riding a horse&#10;&#10;AI-generated content may be incorrect.">
              <a:extLst>
                <a:ext uri="{FF2B5EF4-FFF2-40B4-BE49-F238E27FC236}">
                  <a16:creationId xmlns:a16="http://schemas.microsoft.com/office/drawing/2014/main" id="{41B23CBB-8D72-C1F0-9516-C75DEA2BF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8647" y="2073891"/>
              <a:ext cx="1645620" cy="164562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700A99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3EC3ECD-CF47-C85B-8DEF-91FC26ADCB9C}"/>
                </a:ext>
              </a:extLst>
            </p:cNvPr>
            <p:cNvSpPr/>
            <p:nvPr/>
          </p:nvSpPr>
          <p:spPr>
            <a:xfrm>
              <a:off x="1343377" y="2364404"/>
              <a:ext cx="2353734" cy="1064595"/>
            </a:xfrm>
            <a:prstGeom prst="roundRect">
              <a:avLst/>
            </a:prstGeom>
            <a:solidFill>
              <a:srgbClr val="9BBB5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An astronaut </a:t>
              </a:r>
            </a:p>
            <a:p>
              <a:pPr algn="ctr"/>
              <a:r>
                <a:rPr lang="en-US" sz="2400" dirty="0"/>
                <a:t>riding a horse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372A0696-68F5-665D-87AC-E298C3FAA6D1}"/>
                </a:ext>
              </a:extLst>
            </p:cNvPr>
            <p:cNvSpPr/>
            <p:nvPr/>
          </p:nvSpPr>
          <p:spPr>
            <a:xfrm>
              <a:off x="3896078" y="2489730"/>
              <a:ext cx="1303866" cy="753532"/>
            </a:xfrm>
            <a:prstGeom prst="rightArrow">
              <a:avLst/>
            </a:prstGeom>
            <a:noFill/>
            <a:ln w="76200">
              <a:solidFill>
                <a:srgbClr val="E76E09"/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 descr="A yellow square with black text&#10;&#10;AI-generated content may be incorrect.">
            <a:extLst>
              <a:ext uri="{FF2B5EF4-FFF2-40B4-BE49-F238E27FC236}">
                <a16:creationId xmlns:a16="http://schemas.microsoft.com/office/drawing/2014/main" id="{5F57BADF-2CB3-2B4C-1F0D-F198BB978C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883" y="5149675"/>
            <a:ext cx="1027288" cy="1027288"/>
          </a:xfrm>
          <a:prstGeom prst="rect">
            <a:avLst/>
          </a:prstGeom>
        </p:spPr>
      </p:pic>
      <p:pic>
        <p:nvPicPr>
          <p:cNvPr id="21" name="Picture 20" descr="A dollar sign with arrows pointing to the top&#10;&#10;AI-generated content may be incorrect.">
            <a:extLst>
              <a:ext uri="{FF2B5EF4-FFF2-40B4-BE49-F238E27FC236}">
                <a16:creationId xmlns:a16="http://schemas.microsoft.com/office/drawing/2014/main" id="{075C34A1-7456-5FC1-4DC0-E1BED17457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161" y="5231520"/>
            <a:ext cx="863598" cy="86359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8D336AF5-F43A-BDB9-BBA9-21177F7DE9DA}"/>
              </a:ext>
            </a:extLst>
          </p:cNvPr>
          <p:cNvGrpSpPr/>
          <p:nvPr/>
        </p:nvGrpSpPr>
        <p:grpSpPr>
          <a:xfrm>
            <a:off x="7003428" y="0"/>
            <a:ext cx="5188572" cy="1293918"/>
            <a:chOff x="7003428" y="0"/>
            <a:chExt cx="5188572" cy="1293918"/>
          </a:xfrm>
        </p:grpSpPr>
        <p:pic>
          <p:nvPicPr>
            <p:cNvPr id="25" name="Picture 24" descr="A collage of animals&#10;&#10;AI-generated content may be incorrect.">
              <a:extLst>
                <a:ext uri="{FF2B5EF4-FFF2-40B4-BE49-F238E27FC236}">
                  <a16:creationId xmlns:a16="http://schemas.microsoft.com/office/drawing/2014/main" id="{A32A4DB1-B00E-860B-A781-273935AC4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93"/>
            <a:stretch/>
          </p:blipFill>
          <p:spPr>
            <a:xfrm>
              <a:off x="8302978" y="0"/>
              <a:ext cx="3889022" cy="1293918"/>
            </a:xfrm>
            <a:prstGeom prst="rect">
              <a:avLst/>
            </a:prstGeom>
          </p:spPr>
        </p:pic>
        <p:pic>
          <p:nvPicPr>
            <p:cNvPr id="26" name="Picture 25" descr="A collage of animals&#10;&#10;AI-generated content may be incorrect.">
              <a:extLst>
                <a:ext uri="{FF2B5EF4-FFF2-40B4-BE49-F238E27FC236}">
                  <a16:creationId xmlns:a16="http://schemas.microsoft.com/office/drawing/2014/main" id="{D547AD16-1B7B-8BA1-13B0-D5BF21C42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69" b="50093"/>
            <a:stretch/>
          </p:blipFill>
          <p:spPr>
            <a:xfrm>
              <a:off x="7003428" y="1"/>
              <a:ext cx="2599099" cy="12939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027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5BB2C-5651-491F-CA60-44438DE7B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Stable diffusion-based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8DB06-1A7E-EBBA-E4D0-571B088EC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Fine-tuning </a:t>
            </a:r>
            <a:r>
              <a:rPr lang="en-US" i="1" dirty="0"/>
              <a:t>(e.g.: Dream Shaper, Epic Realism, Realistic Vision, …)</a:t>
            </a:r>
          </a:p>
          <a:p>
            <a:r>
              <a:rPr lang="en-US" dirty="0"/>
              <a:t>Control Nets </a:t>
            </a:r>
            <a:r>
              <a:rPr lang="en-US" i="1" dirty="0"/>
              <a:t>(with open pose, canny, depth maps, …)</a:t>
            </a:r>
          </a:p>
          <a:p>
            <a:r>
              <a:rPr lang="en-US" dirty="0"/>
              <a:t>IP Adapter </a:t>
            </a:r>
            <a:r>
              <a:rPr lang="en-US" i="1" dirty="0"/>
              <a:t>(Image Prompt Adapter)</a:t>
            </a:r>
          </a:p>
          <a:p>
            <a:r>
              <a:rPr lang="en-US" dirty="0" err="1"/>
              <a:t>LoRA</a:t>
            </a:r>
            <a:r>
              <a:rPr lang="en-US" dirty="0"/>
              <a:t> modifiers </a:t>
            </a:r>
            <a:r>
              <a:rPr lang="en-US" i="1" dirty="0"/>
              <a:t>(Low-Rank Adaptation)</a:t>
            </a:r>
            <a:endParaRPr lang="en-US" dirty="0"/>
          </a:p>
          <a:p>
            <a:r>
              <a:rPr lang="en-US" dirty="0"/>
              <a:t>Face ID</a:t>
            </a:r>
          </a:p>
          <a:p>
            <a:r>
              <a:rPr lang="en-US" dirty="0" err="1"/>
              <a:t>PulID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ComfyUI</a:t>
            </a:r>
          </a:p>
        </p:txBody>
      </p:sp>
    </p:spTree>
    <p:extLst>
      <p:ext uri="{BB962C8B-B14F-4D97-AF65-F5344CB8AC3E}">
        <p14:creationId xmlns:p14="http://schemas.microsoft.com/office/powerpoint/2010/main" val="719583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60F6D-37E6-86D0-7A0E-96066E545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ComfyUI?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5CAD84C-1A7E-0942-2008-4D39C9E87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ComfyUI</a:t>
            </a:r>
          </a:p>
        </p:txBody>
      </p:sp>
      <p:pic>
        <p:nvPicPr>
          <p:cNvPr id="16" name="Content Placeholder 6">
            <a:extLst>
              <a:ext uri="{FF2B5EF4-FFF2-40B4-BE49-F238E27FC236}">
                <a16:creationId xmlns:a16="http://schemas.microsoft.com/office/drawing/2014/main" id="{6113D5EB-63EC-8C15-07AD-BC928BDDEE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62014" y="3297327"/>
            <a:ext cx="5157787" cy="1815104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307C4BE-DCFF-C57B-D29C-A691C04AC2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Others (Automatic1111, etc...)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83FD28-2E1E-D8D1-47FE-98B81431443F}"/>
              </a:ext>
            </a:extLst>
          </p:cNvPr>
          <p:cNvSpPr txBox="1"/>
          <p:nvPr/>
        </p:nvSpPr>
        <p:spPr>
          <a:xfrm>
            <a:off x="6096000" y="5439587"/>
            <a:ext cx="4301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Easy-to-use “click-buttons” web interface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3AC8B8-0318-DCFB-6D5D-64CCEA5FB775}"/>
              </a:ext>
            </a:extLst>
          </p:cNvPr>
          <p:cNvSpPr txBox="1"/>
          <p:nvPr/>
        </p:nvSpPr>
        <p:spPr>
          <a:xfrm>
            <a:off x="862014" y="5112431"/>
            <a:ext cx="3583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Hard-but-powerful nodal interface</a:t>
            </a:r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615B8909-8293-F17A-5C3D-3AE22FC3DD3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3297327"/>
            <a:ext cx="5183188" cy="2100084"/>
          </a:xfrm>
        </p:spPr>
      </p:pic>
    </p:spTree>
    <p:extLst>
      <p:ext uri="{BB962C8B-B14F-4D97-AF65-F5344CB8AC3E}">
        <p14:creationId xmlns:p14="http://schemas.microsoft.com/office/powerpoint/2010/main" val="2774690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82AA6-7E60-1486-B105-7905CDCC8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deep learning model?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C7D5AD7-D84F-BC2C-0C2C-2120153A1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5760" t="14264" r="24378" b="17400"/>
          <a:stretch/>
        </p:blipFill>
        <p:spPr>
          <a:xfrm>
            <a:off x="3278421" y="1690688"/>
            <a:ext cx="5635158" cy="45339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8268D70-B713-ADD8-4955-3469633CC031}"/>
              </a:ext>
            </a:extLst>
          </p:cNvPr>
          <p:cNvGrpSpPr/>
          <p:nvPr/>
        </p:nvGrpSpPr>
        <p:grpSpPr>
          <a:xfrm>
            <a:off x="5170200" y="2199144"/>
            <a:ext cx="420994" cy="3516988"/>
            <a:chOff x="5489346" y="2122233"/>
            <a:chExt cx="420994" cy="3516988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C0AD9491-B3A6-395E-B968-5014B3902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9346" y="2122233"/>
              <a:ext cx="420994" cy="420994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26283B3-7420-2C23-B75B-A21171A07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9346" y="2741432"/>
              <a:ext cx="420994" cy="420994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C07307D5-BB81-D5AF-3907-22EB74C98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9346" y="3360631"/>
              <a:ext cx="420994" cy="420994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88CE18E4-445C-4DE9-4554-8245BA6A5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9346" y="3979830"/>
              <a:ext cx="420994" cy="420994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42532686-437A-A2DA-D996-5D26DDC81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9346" y="4599029"/>
              <a:ext cx="420994" cy="420994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6EDEB05-EB7A-FDCC-24CC-081E4C4B0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9346" y="5218227"/>
              <a:ext cx="420994" cy="42099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F394678-B0A3-2B30-110A-3A59DC84BA6A}"/>
              </a:ext>
            </a:extLst>
          </p:cNvPr>
          <p:cNvGrpSpPr/>
          <p:nvPr/>
        </p:nvGrpSpPr>
        <p:grpSpPr>
          <a:xfrm>
            <a:off x="6600807" y="2199144"/>
            <a:ext cx="420994" cy="3516988"/>
            <a:chOff x="5489346" y="2122233"/>
            <a:chExt cx="420994" cy="3516988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3143938F-8537-4366-E6C3-1B790FA2A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9346" y="2122233"/>
              <a:ext cx="420994" cy="420994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AE0FC4A-375A-36C6-C1F1-33B937D46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9346" y="2741432"/>
              <a:ext cx="420994" cy="420994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06B90171-2884-017C-E81B-65C9A887A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9346" y="3360631"/>
              <a:ext cx="420994" cy="4209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A06851C3-9E77-313C-F8F8-DCA4F702E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9346" y="3979830"/>
              <a:ext cx="420994" cy="420994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F35A877E-ED97-6F51-33A5-D1CF49924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9346" y="4599029"/>
              <a:ext cx="420994" cy="420994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F74217F5-BC7B-A8D2-7050-815F3E0C1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89346" y="5218227"/>
              <a:ext cx="420994" cy="420994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B0A5FA1-8222-AD40-1797-3D7CF7A5AF67}"/>
              </a:ext>
            </a:extLst>
          </p:cNvPr>
          <p:cNvSpPr txBox="1"/>
          <p:nvPr/>
        </p:nvSpPr>
        <p:spPr>
          <a:xfrm>
            <a:off x="838200" y="3634472"/>
            <a:ext cx="2280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“Un chat”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76D4876-2599-D567-C309-D84EE6F566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3971" y="2905125"/>
            <a:ext cx="2105026" cy="210502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6268F2E-BD53-9B34-0C06-0A62952A35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3495" y="2905124"/>
            <a:ext cx="2105026" cy="210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8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5C3D6AB9-DD73-3660-DD5F-C15C65458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71599"/>
          </a:xfrm>
        </p:spPr>
        <p:txBody>
          <a:bodyPr/>
          <a:lstStyle/>
          <a:p>
            <a:r>
              <a:rPr lang="en-US" dirty="0"/>
              <a:t>Generation step by step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3C534B10-213C-CAC4-300C-ADD2E624D2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71600"/>
            <a:ext cx="12192000" cy="5486400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E2658AF-2396-4A19-238E-4CCE69A4E1D5}"/>
              </a:ext>
            </a:extLst>
          </p:cNvPr>
          <p:cNvSpPr txBox="1"/>
          <p:nvPr/>
        </p:nvSpPr>
        <p:spPr>
          <a:xfrm>
            <a:off x="9112374" y="393411"/>
            <a:ext cx="3079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i="1" dirty="0">
                <a:solidFill>
                  <a:schemeClr val="bg1">
                    <a:lumMod val="50000"/>
                  </a:schemeClr>
                </a:solidFill>
              </a:rPr>
              <a:t>Prompt: 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“a cat”</a:t>
            </a:r>
          </a:p>
        </p:txBody>
      </p:sp>
    </p:spTree>
    <p:extLst>
      <p:ext uri="{BB962C8B-B14F-4D97-AF65-F5344CB8AC3E}">
        <p14:creationId xmlns:p14="http://schemas.microsoft.com/office/powerpoint/2010/main" val="2787577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1004</TotalTime>
  <Words>390</Words>
  <Application>Microsoft Office PowerPoint</Application>
  <PresentationFormat>Widescreen</PresentationFormat>
  <Paragraphs>136</Paragraphs>
  <Slides>24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Aptos</vt:lpstr>
      <vt:lpstr>Aptos Display</vt:lpstr>
      <vt:lpstr>Arial</vt:lpstr>
      <vt:lpstr>Calibri</vt:lpstr>
      <vt:lpstr>Cambria Math</vt:lpstr>
      <vt:lpstr>Ravie</vt:lpstr>
      <vt:lpstr>Office Theme</vt:lpstr>
      <vt:lpstr>Comfy Week !</vt:lpstr>
      <vt:lpstr>“A comfortable week with ComfyUI.”</vt:lpstr>
      <vt:lpstr>PowerPoint Presentation</vt:lpstr>
      <vt:lpstr>PowerPoint Presentation</vt:lpstr>
      <vt:lpstr>What is stable diffusion?</vt:lpstr>
      <vt:lpstr>Stable diffusion-based projects</vt:lpstr>
      <vt:lpstr>What is ComfyUI?</vt:lpstr>
      <vt:lpstr>What is a deep learning model?</vt:lpstr>
      <vt:lpstr>Generation step by step</vt:lpstr>
      <vt:lpstr>What is a machine learning / artificial intelligence model?</vt:lpstr>
      <vt:lpstr>Random images vs Meaningful images</vt:lpstr>
      <vt:lpstr>Space of images</vt:lpstr>
      <vt:lpstr>Variational Auto Encoder</vt:lpstr>
      <vt:lpstr>Variational Auto Encoder</vt:lpstr>
      <vt:lpstr>Noise prediction</vt:lpstr>
      <vt:lpstr>Denoising sampler</vt:lpstr>
      <vt:lpstr>Sampler</vt:lpstr>
      <vt:lpstr>Noise Schedule</vt:lpstr>
      <vt:lpstr>Noise scheduler</vt:lpstr>
      <vt:lpstr>Noise scheduler</vt:lpstr>
      <vt:lpstr>Prompting the model</vt:lpstr>
      <vt:lpstr>Prompting effect (“cfg”)</vt:lpstr>
      <vt:lpstr>Noise seed</vt:lpstr>
      <vt:lpstr>Basic ComfyUI Workflow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Dubois, Paul</dc:creator>
  <cp:lastModifiedBy>Dubois, Paul</cp:lastModifiedBy>
  <cp:revision>35</cp:revision>
  <dcterms:created xsi:type="dcterms:W3CDTF">2025-02-22T18:42:33Z</dcterms:created>
  <dcterms:modified xsi:type="dcterms:W3CDTF">2025-02-23T21:19:41Z</dcterms:modified>
</cp:coreProperties>
</file>